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5" r:id="rId1"/>
  </p:sldMasterIdLst>
  <p:notesMasterIdLst>
    <p:notesMasterId r:id="rId27"/>
  </p:notesMasterIdLst>
  <p:sldIdLst>
    <p:sldId id="285" r:id="rId2"/>
    <p:sldId id="286" r:id="rId3"/>
    <p:sldId id="287" r:id="rId4"/>
    <p:sldId id="288" r:id="rId5"/>
    <p:sldId id="289" r:id="rId6"/>
    <p:sldId id="290" r:id="rId7"/>
    <p:sldId id="291" r:id="rId8"/>
    <p:sldId id="292" r:id="rId9"/>
    <p:sldId id="293" r:id="rId10"/>
    <p:sldId id="455" r:id="rId11"/>
    <p:sldId id="456" r:id="rId12"/>
    <p:sldId id="457" r:id="rId13"/>
    <p:sldId id="458" r:id="rId14"/>
    <p:sldId id="459" r:id="rId15"/>
    <p:sldId id="460" r:id="rId16"/>
    <p:sldId id="413" r:id="rId17"/>
    <p:sldId id="414" r:id="rId18"/>
    <p:sldId id="439" r:id="rId19"/>
    <p:sldId id="461" r:id="rId20"/>
    <p:sldId id="462" r:id="rId21"/>
    <p:sldId id="478" r:id="rId22"/>
    <p:sldId id="570" r:id="rId23"/>
    <p:sldId id="576" r:id="rId24"/>
    <p:sldId id="400" r:id="rId25"/>
    <p:sldId id="399" r:id="rId26"/>
  </p:sldIdLst>
  <p:sldSz cx="12188825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43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2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2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8077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6652493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0997551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95782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25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63231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image" Target="../media/image1.emf"/><Relationship Id="rId16" Type="http://schemas.openxmlformats.org/officeDocument/2006/relationships/image" Target="../media/image2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10" Type="http://schemas.openxmlformats.org/officeDocument/2006/relationships/image" Target="../media/image21.png"/><Relationship Id="rId4" Type="http://schemas.openxmlformats.org/officeDocument/2006/relationships/image" Target="../media/image14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eg"/><Relationship Id="rId13" Type="http://schemas.openxmlformats.org/officeDocument/2006/relationships/hyperlink" Target="http://smartit.bg/" TargetMode="External"/><Relationship Id="rId3" Type="http://schemas.openxmlformats.org/officeDocument/2006/relationships/hyperlink" Target="https://aeternity.com/" TargetMode="External"/><Relationship Id="rId7" Type="http://schemas.openxmlformats.org/officeDocument/2006/relationships/hyperlink" Target="https://www.liebherr.com/en/deu/start/start-page.html" TargetMode="External"/><Relationship Id="rId12" Type="http://schemas.openxmlformats.org/officeDocument/2006/relationships/image" Target="../media/image32.png"/><Relationship Id="rId2" Type="http://schemas.openxmlformats.org/officeDocument/2006/relationships/image" Target="../media/image1.emf"/><Relationship Id="rId16" Type="http://schemas.microsoft.com/office/2007/relationships/hdphoto" Target="../media/hdphoto1.wdp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9.png"/><Relationship Id="rId11" Type="http://schemas.openxmlformats.org/officeDocument/2006/relationships/hyperlink" Target="https://www.sbtech.com/" TargetMode="External"/><Relationship Id="rId5" Type="http://schemas.openxmlformats.org/officeDocument/2006/relationships/hyperlink" Target="codexio.bg" TargetMode="External"/><Relationship Id="rId15" Type="http://schemas.openxmlformats.org/officeDocument/2006/relationships/image" Target="../media/image8.png"/><Relationship Id="rId10" Type="http://schemas.openxmlformats.org/officeDocument/2006/relationships/image" Target="../media/image31.png"/><Relationship Id="rId4" Type="http://schemas.openxmlformats.org/officeDocument/2006/relationships/image" Target="../media/image28.png"/><Relationship Id="rId9" Type="http://schemas.openxmlformats.org/officeDocument/2006/relationships/hyperlink" Target="http://www.telenor.bg/" TargetMode="External"/><Relationship Id="rId14" Type="http://schemas.openxmlformats.org/officeDocument/2006/relationships/image" Target="../media/image33.png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hyperlink" Target="https://www.superhosting.bg/" TargetMode="External"/><Relationship Id="rId3" Type="http://schemas.openxmlformats.org/officeDocument/2006/relationships/hyperlink" Target="http://www.infragistics.com/" TargetMode="External"/><Relationship Id="rId7" Type="http://schemas.openxmlformats.org/officeDocument/2006/relationships/hyperlink" Target="https://www.softwaregroup.com/" TargetMode="External"/><Relationship Id="rId12" Type="http://schemas.openxmlformats.org/officeDocument/2006/relationships/image" Target="../media/image38.png"/><Relationship Id="rId2" Type="http://schemas.openxmlformats.org/officeDocument/2006/relationships/image" Target="../media/image1.emf"/><Relationship Id="rId16" Type="http://schemas.microsoft.com/office/2007/relationships/hdphoto" Target="../media/hdphoto1.wdp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5.png"/><Relationship Id="rId11" Type="http://schemas.openxmlformats.org/officeDocument/2006/relationships/hyperlink" Target="https://netpeak.bg/" TargetMode="External"/><Relationship Id="rId5" Type="http://schemas.openxmlformats.org/officeDocument/2006/relationships/hyperlink" Target="https://www.indeavr.com/en" TargetMode="External"/><Relationship Id="rId15" Type="http://schemas.openxmlformats.org/officeDocument/2006/relationships/image" Target="../media/image8.png"/><Relationship Id="rId10" Type="http://schemas.openxmlformats.org/officeDocument/2006/relationships/image" Target="../media/image37.png"/><Relationship Id="rId4" Type="http://schemas.openxmlformats.org/officeDocument/2006/relationships/image" Target="../media/image34.png"/><Relationship Id="rId9" Type="http://schemas.openxmlformats.org/officeDocument/2006/relationships/hyperlink" Target="https://www.xs-software.com/" TargetMode="External"/><Relationship Id="rId14" Type="http://schemas.openxmlformats.org/officeDocument/2006/relationships/image" Target="../media/image39.pn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www.facebook.com/SoftwareUniversity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43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42.png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41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5B5A345C-2CD0-4932-A998-37B2D20BF0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6458" y="2351427"/>
            <a:ext cx="5437955" cy="232599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951E7DA9-C5F0-43D9-B013-3BDF9EEF029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348638" y="2374047"/>
            <a:ext cx="3170229" cy="3431879"/>
          </a:xfrm>
          <a:prstGeom prst="rect">
            <a:avLst/>
          </a:prstGeom>
        </p:spPr>
      </p:pic>
      <p:sp>
        <p:nvSpPr>
          <p:cNvPr id="43" name="Subtitle 5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6686" y="1303142"/>
            <a:ext cx="10962447" cy="882654"/>
          </a:xfrm>
        </p:spPr>
        <p:txBody>
          <a:bodyPr>
            <a:normAutofit/>
          </a:bodyPr>
          <a:lstStyle>
            <a:lvl1pPr marL="0" indent="0" algn="ctr">
              <a:buNone/>
              <a:defRPr sz="3597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Presentation Subtitle</a:t>
            </a:r>
            <a:endParaRPr lang="bg-BG" dirty="0"/>
          </a:p>
          <a:p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FAEB7CD-FF73-4344-9FE5-589B30F5AAF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2085" y="6057656"/>
            <a:ext cx="2105462" cy="5252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DFEC2C-38C6-405B-AD0A-06879C50EFE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6460" y="6035665"/>
            <a:ext cx="629415" cy="52650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7483B54-1DD1-4FC4-9FA0-4872F8C409C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2790" y="6035665"/>
            <a:ext cx="1186773" cy="5265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6686" y="254857"/>
            <a:ext cx="10962447" cy="882654"/>
          </a:xfrm>
        </p:spPr>
        <p:txBody>
          <a:bodyPr/>
          <a:lstStyle>
            <a:lvl1pPr algn="ctr">
              <a:defRPr sz="4797"/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27" name="Picture 4" title="CC-BY-NC-SA License">
            <a:hlinkClick r:id="rId7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7CB336FF-A768-4CE1-B1CE-FC103B348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50075" y="6080062"/>
            <a:ext cx="1436897" cy="502868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8641602" y="5916124"/>
            <a:ext cx="2950749" cy="382788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997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8641602" y="6340279"/>
            <a:ext cx="2950749" cy="351754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797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  <p:sp>
        <p:nvSpPr>
          <p:cNvPr id="36" name="Text Placeholder 13">
            <a:extLst>
              <a:ext uri="{FF2B5EF4-FFF2-40B4-BE49-F238E27FC236}">
                <a16:creationId xmlns:a16="http://schemas.microsoft.com/office/drawing/2014/main" id="{3B21F47B-DE1F-442D-A2B7-6866F87867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670972" y="4876800"/>
            <a:ext cx="2950749" cy="50679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797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40" name="Text Placeholder 13">
            <a:extLst>
              <a:ext uri="{FF2B5EF4-FFF2-40B4-BE49-F238E27FC236}">
                <a16:creationId xmlns:a16="http://schemas.microsoft.com/office/drawing/2014/main" id="{CD940256-851E-46C8-8BFB-A5ECA6C7DA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670972" y="5368741"/>
            <a:ext cx="2950749" cy="44479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97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/>
        </p:nvSpPr>
        <p:spPr>
          <a:xfrm>
            <a:off x="-1588" y="6702676"/>
            <a:ext cx="12192000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4E5CD64-8E62-478C-BD07-29B0AE8E261B}"/>
              </a:ext>
            </a:extLst>
          </p:cNvPr>
          <p:cNvSpPr/>
          <p:nvPr userDrawn="1"/>
        </p:nvSpPr>
        <p:spPr>
          <a:xfrm>
            <a:off x="-1588" y="6702676"/>
            <a:ext cx="12188825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61791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3609A8D-9063-4A88-A094-81A65D7DF4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880F1A8-532C-4443-BDB9-44438A972E15}"/>
              </a:ext>
            </a:extLst>
          </p:cNvPr>
          <p:cNvSpPr/>
          <p:nvPr/>
        </p:nvSpPr>
        <p:spPr>
          <a:xfrm>
            <a:off x="-3175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90356" y="1355077"/>
            <a:ext cx="3888360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 sz="213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036" indent="0">
              <a:buNone/>
              <a:defRPr sz="3730"/>
            </a:lvl2pPr>
            <a:lvl3pPr marL="1218072" indent="0">
              <a:buNone/>
              <a:defRPr sz="3197"/>
            </a:lvl3pPr>
            <a:lvl4pPr marL="1827109" indent="0">
              <a:buNone/>
              <a:defRPr sz="2664"/>
            </a:lvl4pPr>
            <a:lvl5pPr marL="2436145" indent="0">
              <a:buNone/>
              <a:defRPr sz="2664"/>
            </a:lvl5pPr>
            <a:lvl6pPr marL="3045182" indent="0">
              <a:buNone/>
              <a:defRPr sz="2664"/>
            </a:lvl6pPr>
            <a:lvl7pPr marL="3654218" indent="0">
              <a:buNone/>
              <a:defRPr sz="2664"/>
            </a:lvl7pPr>
            <a:lvl8pPr marL="4263254" indent="0">
              <a:buNone/>
              <a:defRPr sz="2664"/>
            </a:lvl8pPr>
            <a:lvl9pPr marL="4872290" indent="0">
              <a:buNone/>
              <a:defRPr sz="2664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Rectangle 1"/>
          <p:cNvSpPr/>
          <p:nvPr/>
        </p:nvSpPr>
        <p:spPr>
          <a:xfrm>
            <a:off x="4078713" y="1355073"/>
            <a:ext cx="47988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126703" y="1748999"/>
            <a:ext cx="239938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3"/>
            <a:ext cx="12188825" cy="13652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94688" y="1353867"/>
            <a:ext cx="7197424" cy="502788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FF342A0-26CC-4ADA-AB90-FC4810F88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A66184F8-77F5-4000-AA69-383B07AEEF0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1/30/2019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CAD63B7-3B55-42B3-B63C-7488630C399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97A1733E-05EA-4892-9222-96356ACBDF8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FE050E4-DC54-4CF4-A8D3-DC8B8DA04E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8284" y="232973"/>
            <a:ext cx="2125527" cy="53028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2B94D3F-5DC8-4398-914C-4833ABE4CC19}"/>
              </a:ext>
            </a:extLst>
          </p:cNvPr>
          <p:cNvSpPr/>
          <p:nvPr userDrawn="1"/>
        </p:nvSpPr>
        <p:spPr>
          <a:xfrm>
            <a:off x="-3175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64362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estion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B21D9C95-5FF6-4F7E-AC00-ED6F3DD385F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6" y="5788"/>
            <a:ext cx="12192000" cy="6852212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DEAD13D1-8921-41EB-9EDF-DA3F5121F4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5788"/>
            <a:ext cx="12192000" cy="685221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CFDBB16-985C-4CC7-B6DB-B81B36037922}"/>
              </a:ext>
            </a:extLst>
          </p:cNvPr>
          <p:cNvSpPr/>
          <p:nvPr/>
        </p:nvSpPr>
        <p:spPr>
          <a:xfrm>
            <a:off x="-1051027" y="703245"/>
            <a:ext cx="8403884" cy="1033303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marR="0" lvl="0" indent="0" algn="ctr" defTabSz="913578" rtl="0" eaLnBrk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E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kumimoji="0" lang="en-US" sz="8794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Questions?</a:t>
            </a:r>
            <a:endParaRPr kumimoji="0" lang="en-US" sz="8794" b="1" i="0" u="none" strike="noStrike" kern="1200" cap="none" spc="150" normalizeH="0" baseline="0" noProof="0" dirty="0">
              <a:ln w="11430"/>
              <a:solidFill>
                <a:srgbClr val="234465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47CFF3C-C4FA-493D-8505-DF469F4D36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44" y="2222932"/>
            <a:ext cx="3574974" cy="414868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320846EB-6FC8-4F9D-97D0-A1A8E9CEE0D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3928" y="314259"/>
            <a:ext cx="2125527" cy="530284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9983C1-41F3-4B45-9E6B-F2615F743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1/30/2019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2622C9-3C7D-445D-83B2-28583716E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04DAB2-278F-4812-9F5E-FB63D8068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0675455-B7FA-4569-A5FD-A3B0F20B2A2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9047" y="1702474"/>
            <a:ext cx="1198589" cy="119890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27D15FD-4C66-4B85-98E6-7826AA8F61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7869" y="3776294"/>
            <a:ext cx="1166096" cy="140222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A755AAE-BA08-481C-9224-0061170EE4B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6378" y="3776294"/>
            <a:ext cx="1166096" cy="138925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A83D66F-855B-463B-920B-BF239B01A20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6003" y="3775664"/>
            <a:ext cx="1166096" cy="156713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643F71A-2013-433A-8322-FBAAED3162D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5628" y="3769759"/>
            <a:ext cx="1166096" cy="135075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0812936-74B6-4265-8C08-AEDC8C79870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5253" y="3776294"/>
            <a:ext cx="1166096" cy="143370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74C190C-5856-41B9-8819-AE8DE0E10980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5421" y="3776295"/>
            <a:ext cx="1164351" cy="1440000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F62FB7C-BD6E-4383-98C1-2CF30F34CAFD}"/>
              </a:ext>
            </a:extLst>
          </p:cNvPr>
          <p:cNvCxnSpPr>
            <a:cxnSpLocks/>
          </p:cNvCxnSpPr>
          <p:nvPr/>
        </p:nvCxnSpPr>
        <p:spPr>
          <a:xfrm>
            <a:off x="3968380" y="3335565"/>
            <a:ext cx="7159921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4E5982E-3110-47E1-A5BB-91B7BECC3093}"/>
              </a:ext>
            </a:extLst>
          </p:cNvPr>
          <p:cNvCxnSpPr/>
          <p:nvPr/>
        </p:nvCxnSpPr>
        <p:spPr>
          <a:xfrm>
            <a:off x="396838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2BFE2F3-0845-4E5B-9375-E9D4027DD675}"/>
              </a:ext>
            </a:extLst>
          </p:cNvPr>
          <p:cNvCxnSpPr/>
          <p:nvPr/>
        </p:nvCxnSpPr>
        <p:spPr>
          <a:xfrm>
            <a:off x="5362603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3DDBF37-0764-47AA-94E3-9A44F3ED8FB5}"/>
              </a:ext>
            </a:extLst>
          </p:cNvPr>
          <p:cNvCxnSpPr/>
          <p:nvPr/>
        </p:nvCxnSpPr>
        <p:spPr>
          <a:xfrm>
            <a:off x="6809426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99ABE09-E33C-46B7-A80D-7BF4A6956211}"/>
              </a:ext>
            </a:extLst>
          </p:cNvPr>
          <p:cNvCxnSpPr/>
          <p:nvPr/>
        </p:nvCxnSpPr>
        <p:spPr>
          <a:xfrm>
            <a:off x="8249051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E91D320-3732-40B8-864D-142D0A277ED1}"/>
              </a:ext>
            </a:extLst>
          </p:cNvPr>
          <p:cNvCxnSpPr>
            <a:cxnSpLocks/>
          </p:cNvCxnSpPr>
          <p:nvPr/>
        </p:nvCxnSpPr>
        <p:spPr>
          <a:xfrm>
            <a:off x="9688676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C63D1E8-4A92-4691-8A24-A2FC7E8008E5}"/>
              </a:ext>
            </a:extLst>
          </p:cNvPr>
          <p:cNvCxnSpPr>
            <a:cxnSpLocks/>
          </p:cNvCxnSpPr>
          <p:nvPr/>
        </p:nvCxnSpPr>
        <p:spPr>
          <a:xfrm>
            <a:off x="11128301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84A0FE1-723D-4682-8682-77BAD950EE15}"/>
              </a:ext>
            </a:extLst>
          </p:cNvPr>
          <p:cNvCxnSpPr/>
          <p:nvPr/>
        </p:nvCxnSpPr>
        <p:spPr>
          <a:xfrm>
            <a:off x="7548341" y="309299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/>
        </p:nvSpPr>
        <p:spPr>
          <a:xfrm>
            <a:off x="-1588" y="6371332"/>
            <a:ext cx="12192000" cy="5045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8AF69835-F228-45D6-B39E-583EEBF1FE2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9046" y="1702472"/>
            <a:ext cx="1198589" cy="1198901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0577C4C0-8539-4520-A497-BBFB45821D2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7869" y="3776292"/>
            <a:ext cx="1166096" cy="1402229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16073A22-1B90-4D35-943B-5D9816FEB8FE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6378" y="3776292"/>
            <a:ext cx="1166096" cy="1389257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F7C8CFEA-27DA-4058-A611-3AE53851908C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6003" y="3775662"/>
            <a:ext cx="1166096" cy="1567139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CE9346DD-5152-48D0-8B06-7F8CE9803DAB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5628" y="3769759"/>
            <a:ext cx="1166096" cy="1350756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F6B4B602-D2C7-47C8-9470-2C5795ED8C22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5253" y="3776292"/>
            <a:ext cx="1166096" cy="1433701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103B7E6D-AFDD-45E1-8121-F42E465AB0E8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5421" y="3776295"/>
            <a:ext cx="1164351" cy="1440000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FA3191E-14EF-4DC3-AD93-CA289B12B4C9}"/>
              </a:ext>
            </a:extLst>
          </p:cNvPr>
          <p:cNvCxnSpPr>
            <a:cxnSpLocks/>
          </p:cNvCxnSpPr>
          <p:nvPr userDrawn="1"/>
        </p:nvCxnSpPr>
        <p:spPr>
          <a:xfrm>
            <a:off x="3968380" y="3335565"/>
            <a:ext cx="7159921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B530A8A-ABDE-4B7F-B28B-A9B499B32225}"/>
              </a:ext>
            </a:extLst>
          </p:cNvPr>
          <p:cNvCxnSpPr/>
          <p:nvPr userDrawn="1"/>
        </p:nvCxnSpPr>
        <p:spPr>
          <a:xfrm>
            <a:off x="396838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5ADF575-91AD-4F69-BA66-356B62AEB683}"/>
              </a:ext>
            </a:extLst>
          </p:cNvPr>
          <p:cNvCxnSpPr/>
          <p:nvPr userDrawn="1"/>
        </p:nvCxnSpPr>
        <p:spPr>
          <a:xfrm>
            <a:off x="5362603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D60C0104-2410-4352-A800-FD0292CC11A7}"/>
              </a:ext>
            </a:extLst>
          </p:cNvPr>
          <p:cNvCxnSpPr/>
          <p:nvPr userDrawn="1"/>
        </p:nvCxnSpPr>
        <p:spPr>
          <a:xfrm>
            <a:off x="6809426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0FB7F08-6662-4D0C-AFAB-CFFDE9B1CA0A}"/>
              </a:ext>
            </a:extLst>
          </p:cNvPr>
          <p:cNvCxnSpPr/>
          <p:nvPr userDrawn="1"/>
        </p:nvCxnSpPr>
        <p:spPr>
          <a:xfrm>
            <a:off x="8249051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79635D4-E3FF-4174-A648-032E9615851B}"/>
              </a:ext>
            </a:extLst>
          </p:cNvPr>
          <p:cNvCxnSpPr>
            <a:cxnSpLocks/>
          </p:cNvCxnSpPr>
          <p:nvPr userDrawn="1"/>
        </p:nvCxnSpPr>
        <p:spPr>
          <a:xfrm>
            <a:off x="9688676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601A2EF-9181-444B-8898-83A36D09B869}"/>
              </a:ext>
            </a:extLst>
          </p:cNvPr>
          <p:cNvCxnSpPr>
            <a:cxnSpLocks/>
          </p:cNvCxnSpPr>
          <p:nvPr userDrawn="1"/>
        </p:nvCxnSpPr>
        <p:spPr>
          <a:xfrm>
            <a:off x="11128301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07F38C1-A87B-4D59-BE69-6A23413F5870}"/>
              </a:ext>
            </a:extLst>
          </p:cNvPr>
          <p:cNvCxnSpPr/>
          <p:nvPr userDrawn="1"/>
        </p:nvCxnSpPr>
        <p:spPr>
          <a:xfrm>
            <a:off x="7548341" y="309299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9576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00C2D88-4D3E-4C4B-AFD7-B7EA2768B8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6" y="5788"/>
            <a:ext cx="12192000" cy="6852212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A51FC5-6AB6-4A04-9304-C6C88E9B2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1/30/2019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D83D18-FDC7-4C48-A949-71D2969C5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FAD92E-A653-4789-B55D-8A2181002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7C54483B-C622-499B-BAE8-467BFD3E108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7887" y="3048001"/>
            <a:ext cx="4142269" cy="3323785"/>
          </a:xfrm>
          <a:prstGeom prst="roundRect">
            <a:avLst>
              <a:gd name="adj" fmla="val 3461"/>
            </a:avLst>
          </a:prstGeom>
        </p:spPr>
      </p:pic>
      <p:pic>
        <p:nvPicPr>
          <p:cNvPr id="8" name="Picture 7">
            <a:hlinkClick r:id="rId5"/>
            <a:extLst>
              <a:ext uri="{FF2B5EF4-FFF2-40B4-BE49-F238E27FC236}">
                <a16:creationId xmlns:a16="http://schemas.microsoft.com/office/drawing/2014/main" id="{7AF9BEA8-CB87-4D39-873A-4E7E04D46685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5869" y="1269705"/>
            <a:ext cx="3506115" cy="1450390"/>
          </a:xfrm>
          <a:prstGeom prst="roundRect">
            <a:avLst>
              <a:gd name="adj" fmla="val 3586"/>
            </a:avLst>
          </a:prstGeom>
        </p:spPr>
      </p:pic>
      <p:pic>
        <p:nvPicPr>
          <p:cNvPr id="9" name="Picture 8">
            <a:hlinkClick r:id="rId7"/>
            <a:extLst>
              <a:ext uri="{FF2B5EF4-FFF2-40B4-BE49-F238E27FC236}">
                <a16:creationId xmlns:a16="http://schemas.microsoft.com/office/drawing/2014/main" id="{7DFD3364-5D9B-4B91-B09C-8540E820560A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495" y="4961886"/>
            <a:ext cx="6685847" cy="1466012"/>
          </a:xfrm>
          <a:prstGeom prst="roundRect">
            <a:avLst>
              <a:gd name="adj" fmla="val 5492"/>
            </a:avLst>
          </a:prstGeom>
        </p:spPr>
      </p:pic>
      <p:pic>
        <p:nvPicPr>
          <p:cNvPr id="10" name="Picture 9">
            <a:hlinkClick r:id="rId9"/>
            <a:extLst>
              <a:ext uri="{FF2B5EF4-FFF2-40B4-BE49-F238E27FC236}">
                <a16:creationId xmlns:a16="http://schemas.microsoft.com/office/drawing/2014/main" id="{F0386401-29A7-4448-AB68-1289BA211F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51487" y="1253341"/>
            <a:ext cx="3536315" cy="1600277"/>
          </a:xfrm>
          <a:prstGeom prst="roundRect">
            <a:avLst>
              <a:gd name="adj" fmla="val 4755"/>
            </a:avLst>
          </a:prstGeom>
        </p:spPr>
      </p:pic>
      <p:pic>
        <p:nvPicPr>
          <p:cNvPr id="11" name="Picture 10">
            <a:hlinkClick r:id="rId11"/>
            <a:extLst>
              <a:ext uri="{FF2B5EF4-FFF2-40B4-BE49-F238E27FC236}">
                <a16:creationId xmlns:a16="http://schemas.microsoft.com/office/drawing/2014/main" id="{CDC9F208-E4B0-4626-BBAD-F54DFF0CF9B5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667" y="1297094"/>
            <a:ext cx="4110401" cy="1740439"/>
          </a:xfrm>
          <a:prstGeom prst="roundRect">
            <a:avLst>
              <a:gd name="adj" fmla="val 6970"/>
            </a:avLst>
          </a:prstGeom>
        </p:spPr>
      </p:pic>
      <p:pic>
        <p:nvPicPr>
          <p:cNvPr id="12" name="Picture 11">
            <a:hlinkClick r:id="rId13"/>
            <a:extLst>
              <a:ext uri="{FF2B5EF4-FFF2-40B4-BE49-F238E27FC236}">
                <a16:creationId xmlns:a16="http://schemas.microsoft.com/office/drawing/2014/main" id="{1DE8CA65-1470-4A40-9B49-AFF7E19C21A0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493" y="3323273"/>
            <a:ext cx="6676269" cy="1231632"/>
          </a:xfrm>
          <a:prstGeom prst="roundRect">
            <a:avLst>
              <a:gd name="adj" fmla="val 6594"/>
            </a:avLst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6991FD8-5C91-4C3D-9F00-7203C811B463}"/>
              </a:ext>
            </a:extLst>
          </p:cNvPr>
          <p:cNvSpPr/>
          <p:nvPr userDrawn="1"/>
        </p:nvSpPr>
        <p:spPr>
          <a:xfrm>
            <a:off x="0" y="-7074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9E3AAC-161E-41EF-A701-E46A497FC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768" y="110723"/>
            <a:ext cx="9503571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 err="1"/>
              <a:t>Softuni</a:t>
            </a:r>
            <a:r>
              <a:rPr lang="en-US" dirty="0"/>
              <a:t> Diamond Partners</a:t>
            </a:r>
            <a:endParaRPr lang="bg-BG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FB79199-76CD-47C8-AE4E-209C3D390E5F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colorTemperature colorTemp="5698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7457" y="264474"/>
            <a:ext cx="1928514" cy="563121"/>
          </a:xfrm>
          <a:prstGeom prst="rect">
            <a:avLst/>
          </a:prstGeom>
          <a:solidFill>
            <a:schemeClr val="accent1">
              <a:alpha val="1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2267997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00C2D88-4D3E-4C4B-AFD7-B7EA2768B8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6" y="5788"/>
            <a:ext cx="12192000" cy="685221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6991FD8-5C91-4C3D-9F00-7203C811B463}"/>
              </a:ext>
            </a:extLst>
          </p:cNvPr>
          <p:cNvSpPr/>
          <p:nvPr userDrawn="1"/>
        </p:nvSpPr>
        <p:spPr>
          <a:xfrm>
            <a:off x="0" y="-40852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9E3AAC-161E-41EF-A701-E46A497FC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768" y="110723"/>
            <a:ext cx="9503571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 err="1"/>
              <a:t>Softuni</a:t>
            </a:r>
            <a:r>
              <a:rPr lang="en-US" dirty="0"/>
              <a:t> Diamond Partners</a:t>
            </a:r>
            <a:endParaRPr lang="bg-BG" dirty="0"/>
          </a:p>
        </p:txBody>
      </p:sp>
      <p:pic>
        <p:nvPicPr>
          <p:cNvPr id="15" name="Picture 14">
            <a:hlinkClick r:id="rId3"/>
            <a:extLst>
              <a:ext uri="{FF2B5EF4-FFF2-40B4-BE49-F238E27FC236}">
                <a16:creationId xmlns:a16="http://schemas.microsoft.com/office/drawing/2014/main" id="{61839306-7842-46B9-A463-C24420A37C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64143" y="1200162"/>
            <a:ext cx="6095011" cy="1314435"/>
          </a:xfrm>
          <a:prstGeom prst="roundRect">
            <a:avLst>
              <a:gd name="adj" fmla="val 3250"/>
            </a:avLst>
          </a:prstGeom>
          <a:ln>
            <a:noFill/>
          </a:ln>
          <a:effectLst>
            <a:softEdge rad="0"/>
          </a:effectLst>
        </p:spPr>
      </p:pic>
      <p:pic>
        <p:nvPicPr>
          <p:cNvPr id="16" name="Picture 2" descr="Ð ÐµÐ·ÑÐ»ÑÐ°Ñ Ñ Ð¸Ð·Ð¾Ð±ÑÐ°Ð¶ÐµÐ½Ð¸Ðµ Ð·Ð° indeavr">
            <a:hlinkClick r:id="rId5"/>
            <a:extLst>
              <a:ext uri="{FF2B5EF4-FFF2-40B4-BE49-F238E27FC236}">
                <a16:creationId xmlns:a16="http://schemas.microsoft.com/office/drawing/2014/main" id="{F5EB795D-0B62-4CCB-983D-13BD9B3CD0A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322" y="1399790"/>
            <a:ext cx="5352870" cy="1209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 descr="Ð ÐµÐ·ÑÐ»ÑÐ°Ñ Ñ Ð¸Ð·Ð¾Ð±ÑÐ°Ð¶ÐµÐ½Ð¸Ðµ Ð·Ð° software group">
            <a:hlinkClick r:id="rId7"/>
            <a:extLst>
              <a:ext uri="{FF2B5EF4-FFF2-40B4-BE49-F238E27FC236}">
                <a16:creationId xmlns:a16="http://schemas.microsoft.com/office/drawing/2014/main" id="{91C19F79-E05B-4929-A929-287F44EB3C9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322" y="2317265"/>
            <a:ext cx="6665764" cy="3038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4" descr="Ð¡Ð²ÑÑÐ·Ð°Ð½Ð¾ Ð¸Ð·Ð¾Ð±ÑÐ°Ð¶ÐµÐ½Ð¸Ðµ">
            <a:hlinkClick r:id="rId9"/>
            <a:extLst>
              <a:ext uri="{FF2B5EF4-FFF2-40B4-BE49-F238E27FC236}">
                <a16:creationId xmlns:a16="http://schemas.microsoft.com/office/drawing/2014/main" id="{B38FBC35-D604-40D3-8560-90C506EBA72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21" t="-168" r="15238" b="19014"/>
          <a:stretch/>
        </p:blipFill>
        <p:spPr bwMode="auto">
          <a:xfrm>
            <a:off x="7759479" y="2602277"/>
            <a:ext cx="3154360" cy="1654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6" descr="Ð ÐµÐ·ÑÐ»ÑÐ°Ñ Ñ Ð¸Ð·Ð¾Ð±ÑÐ°Ð¶ÐµÐ½Ð¸Ðµ Ð·Ð° netpeak">
            <a:hlinkClick r:id="rId11"/>
            <a:extLst>
              <a:ext uri="{FF2B5EF4-FFF2-40B4-BE49-F238E27FC236}">
                <a16:creationId xmlns:a16="http://schemas.microsoft.com/office/drawing/2014/main" id="{71103A5B-EAFD-46BF-93EB-10FFF58B753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683" y="5230897"/>
            <a:ext cx="7165745" cy="996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2" descr="Ð ÐµÐ·ÑÐ»ÑÐ°Ñ Ñ Ð¸Ð·Ð¾Ð±ÑÐ°Ð¶ÐµÐ½Ð¸Ðµ Ð·Ð° superhosting png">
            <a:hlinkClick r:id="rId13"/>
            <a:extLst>
              <a:ext uri="{FF2B5EF4-FFF2-40B4-BE49-F238E27FC236}">
                <a16:creationId xmlns:a16="http://schemas.microsoft.com/office/drawing/2014/main" id="{EDA50EFF-7A2E-4BB9-A7A8-5BBF9EE3DB6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5436" y="4510112"/>
            <a:ext cx="3351927" cy="1777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9A9EEE9-F84D-4A19-B1BD-9B2BB5EC0864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colorTemperature colorTemp="5698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7457" y="264474"/>
            <a:ext cx="1928514" cy="563121"/>
          </a:xfrm>
          <a:prstGeom prst="rect">
            <a:avLst/>
          </a:prstGeom>
          <a:solidFill>
            <a:schemeClr val="accent1">
              <a:alpha val="1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145001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1DA41A3-0295-46DF-A320-41070D15EA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0C1F9416-8B6E-46DE-973C-777785E27A26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52371" y="1186308"/>
            <a:ext cx="9501534" cy="5496127"/>
          </a:xfrm>
        </p:spPr>
        <p:txBody>
          <a:bodyPr wrap="square">
            <a:noAutofit/>
          </a:bodyPr>
          <a:lstStyle>
            <a:lvl1pPr>
              <a:buClr>
                <a:schemeClr val="tx1"/>
              </a:buClr>
              <a:defRPr sz="2797"/>
            </a:lvl1pPr>
            <a:lvl2pPr marL="989684" marR="0" indent="-380648" algn="l" defTabSz="1218072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320" algn="l"/>
              </a:tabLst>
              <a:defRPr/>
            </a:lvl2pPr>
            <a:lvl3pPr>
              <a:buClr>
                <a:schemeClr val="tx1"/>
              </a:buClr>
              <a:defRPr/>
            </a:lvl3pPr>
          </a:lstStyle>
          <a:p>
            <a:pPr>
              <a:lnSpc>
                <a:spcPct val="100000"/>
              </a:lnSpc>
            </a:pPr>
            <a:r>
              <a:rPr lang="en-US" sz="3197" dirty="0"/>
              <a:t>Software University – High-Quality Education, </a:t>
            </a:r>
            <a:br>
              <a:rPr lang="en-US" sz="3197" dirty="0"/>
            </a:br>
            <a:r>
              <a:rPr lang="en-US" sz="3197" dirty="0"/>
              <a:t>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897" noProof="1">
                <a:hlinkClick r:id="rId3"/>
              </a:rPr>
              <a:t>softuni.bg</a:t>
            </a:r>
            <a:r>
              <a:rPr lang="en-US" sz="2897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197" dirty="0"/>
              <a:t>Software University Foundation</a:t>
            </a:r>
            <a:endParaRPr lang="bg-BG" sz="3197" dirty="0"/>
          </a:p>
          <a:p>
            <a:pPr lvl="1">
              <a:lnSpc>
                <a:spcPct val="100000"/>
              </a:lnSpc>
            </a:pPr>
            <a:r>
              <a:rPr lang="en-US" sz="2997" noProof="1">
                <a:hlinkClick r:id="rId4"/>
              </a:rPr>
              <a:t>http://softuni.foundation/</a:t>
            </a:r>
            <a:endParaRPr lang="en-US" sz="2997" noProof="1"/>
          </a:p>
          <a:p>
            <a:pPr>
              <a:lnSpc>
                <a:spcPct val="100000"/>
              </a:lnSpc>
            </a:pPr>
            <a:r>
              <a:rPr lang="en-US" sz="3197" dirty="0"/>
              <a:t>Software University @ Facebook</a:t>
            </a:r>
          </a:p>
          <a:p>
            <a:pPr marL="989684" marR="0" lvl="1" indent="-380648" algn="l" defTabSz="1218072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320" algn="l"/>
              </a:tabLst>
              <a:defRPr/>
            </a:pPr>
            <a:r>
              <a:rPr kumimoji="0" lang="en-US" sz="2897" b="0" i="0" u="none" strike="noStrike" kern="1200" cap="none" spc="0" normalizeH="0" baseline="0" noProof="1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5"/>
              </a:rPr>
              <a:t>facebook.com/SoftwareUniversity</a:t>
            </a:r>
            <a:endParaRPr kumimoji="0" lang="en-US" sz="2897" b="0" i="0" u="none" strike="noStrike" kern="1200" cap="none" spc="0" normalizeH="0" baseline="0" noProof="1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en-US" sz="3197" dirty="0"/>
              <a:t>Software University Forums</a:t>
            </a:r>
          </a:p>
          <a:p>
            <a:pPr marL="989684" marR="0" lvl="1" indent="-380648" algn="l" defTabSz="1218072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320" algn="l"/>
              </a:tabLst>
              <a:defRPr/>
            </a:pPr>
            <a:r>
              <a:rPr lang="en-US" sz="2797" dirty="0">
                <a:hlinkClick r:id="rId6"/>
              </a:rPr>
              <a:t>forum.softuni.bg</a:t>
            </a:r>
            <a:endParaRPr lang="en-US" sz="2797" noProof="1"/>
          </a:p>
        </p:txBody>
      </p:sp>
      <p:pic>
        <p:nvPicPr>
          <p:cNvPr id="14" name="Picture 4">
            <a:hlinkClick r:id="rId7" tooltip="Software University @ Facebook"/>
            <a:extLst>
              <a:ext uri="{FF2B5EF4-FFF2-40B4-BE49-F238E27FC236}">
                <a16:creationId xmlns:a16="http://schemas.microsoft.com/office/drawing/2014/main" id="{0101C673-F197-4525-ADDC-FFD181E4E1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258777" y="3608627"/>
            <a:ext cx="1118740" cy="1118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hlinkClick r:id="rId6" tooltip="Software University Discussion Forum"/>
            <a:extLst>
              <a:ext uri="{FF2B5EF4-FFF2-40B4-BE49-F238E27FC236}">
                <a16:creationId xmlns:a16="http://schemas.microsoft.com/office/drawing/2014/main" id="{A584039C-C3B0-4714-A6D0-181CA3D2DD2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5285" y="5017463"/>
            <a:ext cx="1042233" cy="1042233"/>
          </a:xfrm>
          <a:prstGeom prst="rect">
            <a:avLst/>
          </a:prstGeom>
        </p:spPr>
      </p:pic>
      <p:pic>
        <p:nvPicPr>
          <p:cNvPr id="16" name="Picture 15">
            <a:hlinkClick r:id="rId3"/>
            <a:extLst>
              <a:ext uri="{FF2B5EF4-FFF2-40B4-BE49-F238E27FC236}">
                <a16:creationId xmlns:a16="http://schemas.microsoft.com/office/drawing/2014/main" id="{07C965FA-A87E-4824-AFA8-C67AF548A7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4860" y="2384689"/>
            <a:ext cx="3226924" cy="429774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DC5D9AB-27D1-4866-B85E-1728987FAEF5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3229" y="1319424"/>
            <a:ext cx="1669839" cy="206515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6646B95-5E3B-4DE8-9118-031C2C296D8C}"/>
              </a:ext>
            </a:extLst>
          </p:cNvPr>
          <p:cNvSpPr/>
          <p:nvPr/>
        </p:nvSpPr>
        <p:spPr>
          <a:xfrm>
            <a:off x="-3175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AE87ED9C-76E1-4D85-9B06-3AF44AABB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242" y="108873"/>
            <a:ext cx="9503571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</p:spTree>
    <p:extLst>
      <p:ext uri="{BB962C8B-B14F-4D97-AF65-F5344CB8AC3E}">
        <p14:creationId xmlns:p14="http://schemas.microsoft.com/office/powerpoint/2010/main" val="3809508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of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1E40596-5F7F-41C3-9807-7FA635B424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5951C9B-3DEE-4E28-8D4C-55505E0CB6AB}"/>
              </a:ext>
            </a:extLst>
          </p:cNvPr>
          <p:cNvSpPr/>
          <p:nvPr/>
        </p:nvSpPr>
        <p:spPr>
          <a:xfrm>
            <a:off x="-3175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9" name="Picture 8" descr="A drawing of a cartoon character&#10;&#10;Description generated with high confidence">
            <a:extLst>
              <a:ext uri="{FF2B5EF4-FFF2-40B4-BE49-F238E27FC236}">
                <a16:creationId xmlns:a16="http://schemas.microsoft.com/office/drawing/2014/main" id="{DC4365F6-D2C1-47B4-8477-38FD2C7711A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908309" y="1409638"/>
            <a:ext cx="3571232" cy="4385137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48CCE616-2FC8-4941-8612-3EC8CFD842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Table of Content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15" y="1371605"/>
            <a:ext cx="8180332" cy="4795935"/>
          </a:xfrm>
        </p:spPr>
        <p:txBody>
          <a:bodyPr/>
          <a:lstStyle>
            <a:lvl1pPr marL="513888" indent="-513888">
              <a:buFont typeface="+mj-lt"/>
              <a:buAutoNum type="arabicPeriod"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0AA6AF62-9F6D-4B1C-831C-72AACA29F78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1/30/2019</a:t>
            </a:fld>
            <a:endParaRPr lang="en-US" dirty="0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D92A8ED8-1E91-4F87-9AAB-0B939CA64F6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37E4C518-B0B3-4716-AB97-AC8ECA4F7C8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D0F638-F770-4732-9027-F69A91A619A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698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7457" y="264474"/>
            <a:ext cx="1928514" cy="563121"/>
          </a:xfrm>
          <a:prstGeom prst="rect">
            <a:avLst/>
          </a:prstGeom>
          <a:solidFill>
            <a:schemeClr val="accent1">
              <a:alpha val="1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058265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55D431A-1BDA-40DB-B7D8-23653331B7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14949" y="4704825"/>
            <a:ext cx="10958928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394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Title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14949" y="5490439"/>
            <a:ext cx="10958928" cy="49981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997" b="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Subtitle</a:t>
            </a:r>
          </a:p>
        </p:txBody>
      </p:sp>
      <p:sp>
        <p:nvSpPr>
          <p:cNvPr id="4" name="Oval 3"/>
          <p:cNvSpPr>
            <a:spLocks noChangeAspect="1"/>
          </p:cNvSpPr>
          <p:nvPr/>
        </p:nvSpPr>
        <p:spPr>
          <a:xfrm>
            <a:off x="4318611" y="867752"/>
            <a:ext cx="3551604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48135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B0FF4B1E-24EA-407C-BFA6-24CCB6D440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-3471" y="0"/>
            <a:ext cx="11535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144" y="1792355"/>
            <a:ext cx="1829828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E:\002-KIMS BUSINESS\007-02-Fullslidesppt-Contents\20161228\02-edu\bulb-item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5144" y="1792355"/>
            <a:ext cx="914914" cy="4062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4972" y="1121144"/>
            <a:ext cx="9927138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4ED30444-7448-455E-ACFD-2D8F93C939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620" y="100750"/>
            <a:ext cx="8397308" cy="88265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F9A2DC4-5280-4E93-B6D2-9709FE6D062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1/30/2019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FA4C1EE0-8040-49CB-9319-CF991DE7B32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643825A-6B67-4224-B077-B526FC2A4C7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406E0E-FE9B-4656-A202-18C2517519D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1451" y="276382"/>
            <a:ext cx="1819849" cy="53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981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3DA6B0AA-1988-451B-88D4-0F72629557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-3471" y="0"/>
            <a:ext cx="11535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892" y="3314705"/>
            <a:ext cx="1260337" cy="2797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1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620" y="100750"/>
            <a:ext cx="8397308" cy="88265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58564" y="1121144"/>
            <a:ext cx="10033549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F2A4EF-FDC7-4D65-91A0-D3473057251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1/30/2019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D0B15D-022F-4B93-A0E6-6FC062C18AF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845B5C-C9D2-4885-BBE1-AE0D4F570CB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01C581E-72C4-46B7-B2B0-B501FA87287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1451" y="276382"/>
            <a:ext cx="1819849" cy="53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078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9AD94B5-9922-4E42-89CE-3C445EFB15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/>
        </p:nvSpPr>
        <p:spPr>
          <a:xfrm>
            <a:off x="-1" y="0"/>
            <a:ext cx="12188825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353" y="1196125"/>
            <a:ext cx="11815018" cy="520106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3E2769-FF5C-435B-BEDD-ABA3B8F1B97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1/30/2019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B6AD27-58D7-46FA-99F8-E5BB835ADA6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9DA7C9-2FCE-40EB-BF32-C6983222020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BBD9B3D-B90C-4A66-8301-786C9FA8A9C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698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7457" y="264474"/>
            <a:ext cx="1928514" cy="563121"/>
          </a:xfrm>
          <a:prstGeom prst="rect">
            <a:avLst/>
          </a:prstGeom>
          <a:solidFill>
            <a:schemeClr val="accent1">
              <a:alpha val="1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432893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70360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79D60504-DA9E-4357-9A0A-15E333FC27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7B03959-5ED4-4593-8CEF-2AE1A73775F5}"/>
              </a:ext>
            </a:extLst>
          </p:cNvPr>
          <p:cNvSpPr/>
          <p:nvPr/>
        </p:nvSpPr>
        <p:spPr>
          <a:xfrm>
            <a:off x="-3175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" y="6184674"/>
            <a:ext cx="12188825" cy="67333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24" tIns="60912" rIns="121824" bIns="6091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4" name="Oval 3"/>
          <p:cNvSpPr/>
          <p:nvPr/>
        </p:nvSpPr>
        <p:spPr>
          <a:xfrm>
            <a:off x="5160306" y="4824666"/>
            <a:ext cx="1868214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8A09987-8827-47B7-85D3-6D69487FC7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028D2F0-1E67-414B-A93D-D3F8F131A1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5088" y="5206774"/>
            <a:ext cx="958650" cy="1184869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352" y="1195931"/>
            <a:ext cx="5424735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73738" y="1195931"/>
            <a:ext cx="5424734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58E34E-73A2-41B4-8C58-4DDB1D4D97D8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88768" y="6390561"/>
            <a:ext cx="808502" cy="308845"/>
          </a:xfrm>
        </p:spPr>
        <p:txBody>
          <a:bodyPr/>
          <a:lstStyle/>
          <a:p>
            <a:fld id="{055373AC-9AA7-423B-BA00-BA1C74164DBD}" type="datetime1">
              <a:rPr lang="en-US" smtClean="0"/>
              <a:pPr/>
              <a:t>1/30/2019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7141AFF-42FF-4AAA-A3FA-149DDA66FCC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B2616D-7BC8-4F96-B3A7-B299A353B42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A7A0E76-569B-463F-8EA8-C658C471A28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698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7457" y="264474"/>
            <a:ext cx="1928514" cy="563121"/>
          </a:xfrm>
          <a:prstGeom prst="rect">
            <a:avLst/>
          </a:prstGeom>
          <a:solidFill>
            <a:schemeClr val="accent1">
              <a:alpha val="1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946875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C19C6415-13AB-4677-935E-D11508C4AD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B4EBD86-A13A-41DF-A04E-EA4A858E8860}"/>
              </a:ext>
            </a:extLst>
          </p:cNvPr>
          <p:cNvSpPr/>
          <p:nvPr/>
        </p:nvSpPr>
        <p:spPr>
          <a:xfrm>
            <a:off x="-3175" y="-17929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04F318BE-2BAD-4677-871C-D78A4BF0CB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52" y="1196126"/>
            <a:ext cx="11808021" cy="518562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609036" indent="0">
              <a:buNone/>
              <a:defRPr/>
            </a:lvl2pPr>
          </a:lstStyle>
          <a:p>
            <a:pPr lvl="0"/>
            <a:r>
              <a:rPr lang="en-GB" dirty="0"/>
              <a:t>Sample source code: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278A82F-5546-4977-9F75-2A933B4159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5123" y="1830476"/>
            <a:ext cx="10958580" cy="1633497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397" b="1" noProof="1" smtClean="0">
                <a:solidFill>
                  <a:schemeClr val="tx1">
                    <a:lumMod val="75000"/>
                  </a:schemeClr>
                </a:solidFill>
                <a:effectLst/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BA3E62-7E9B-447C-9045-B989874D05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57BD22-7B02-4D39-928A-4BAD0D84EC13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1/30/2019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DED1B3-84A5-43D8-8770-B2C1E963B68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13FF9B-335F-4699-94F7-E43CA829037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0AB4568-56A6-4C85-AAC8-1AE32E2F3E7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698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7457" y="264474"/>
            <a:ext cx="1928514" cy="563121"/>
          </a:xfrm>
          <a:prstGeom prst="rect">
            <a:avLst/>
          </a:prstGeom>
          <a:solidFill>
            <a:schemeClr val="accent1">
              <a:alpha val="1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921952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0403F5F2-BA1B-4A39-A03D-AD9E046944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8768" y="6397197"/>
            <a:ext cx="808502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1/30/2019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32BCD1B1-3A00-45B1-B516-6B8E7FBC47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7270" y="6397197"/>
            <a:ext cx="10564533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902A4B2-CB08-42CE-A814-FBDF345C2F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3400" y="6397197"/>
            <a:ext cx="428710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356" y="100750"/>
            <a:ext cx="9503571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363" y="1138844"/>
            <a:ext cx="11801748" cy="524290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822803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57" r:id="rId2"/>
    <p:sldLayoutId id="2147483658" r:id="rId3"/>
    <p:sldLayoutId id="2147483659" r:id="rId4"/>
    <p:sldLayoutId id="2147483660" r:id="rId5"/>
    <p:sldLayoutId id="2147483661" r:id="rId6"/>
    <p:sldLayoutId id="2147483662" r:id="rId7"/>
    <p:sldLayoutId id="2147483663" r:id="rId8"/>
    <p:sldLayoutId id="2147483664" r:id="rId9"/>
    <p:sldLayoutId id="2147483665" r:id="rId10"/>
    <p:sldLayoutId id="2147483666" r:id="rId11"/>
    <p:sldLayoutId id="2147483667" r:id="rId12"/>
    <p:sldLayoutId id="2147483668" r:id="rId13"/>
    <p:sldLayoutId id="2147483669" r:id="rId14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072" rtl="0" eaLnBrk="1" latinLnBrk="1" hangingPunct="1">
        <a:spcBef>
          <a:spcPct val="0"/>
        </a:spcBef>
        <a:buNone/>
        <a:defRPr sz="3997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6778" indent="-456778" algn="l" defTabSz="1218072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7" kern="1200">
          <a:solidFill>
            <a:schemeClr val="tx1"/>
          </a:solidFill>
          <a:latin typeface="+mn-lt"/>
          <a:ea typeface="+mn-ea"/>
          <a:cs typeface="+mn-cs"/>
        </a:defRPr>
      </a:lvl1pPr>
      <a:lvl2pPr marL="989684" indent="-380648" algn="l" defTabSz="1218072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7" kern="1200">
          <a:solidFill>
            <a:schemeClr val="tx1"/>
          </a:solidFill>
          <a:latin typeface="+mn-lt"/>
          <a:ea typeface="+mn-ea"/>
          <a:cs typeface="+mn-cs"/>
        </a:defRPr>
      </a:lvl2pPr>
      <a:lvl3pPr marL="1522591" indent="-304519" algn="l" defTabSz="1218072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7" kern="1200">
          <a:solidFill>
            <a:schemeClr val="tx1"/>
          </a:solidFill>
          <a:latin typeface="+mn-lt"/>
          <a:ea typeface="+mn-ea"/>
          <a:cs typeface="+mn-cs"/>
        </a:defRPr>
      </a:lvl3pPr>
      <a:lvl4pPr marL="2131627" indent="-304519" algn="l" defTabSz="1218072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7" kern="1200">
          <a:solidFill>
            <a:schemeClr val="tx1"/>
          </a:solidFill>
          <a:latin typeface="+mn-lt"/>
          <a:ea typeface="+mn-ea"/>
          <a:cs typeface="+mn-cs"/>
        </a:defRPr>
      </a:lvl4pPr>
      <a:lvl5pPr marL="2740663" indent="-304519" algn="l" defTabSz="1218072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7" kern="1200">
          <a:solidFill>
            <a:schemeClr val="tx1"/>
          </a:solidFill>
          <a:latin typeface="+mn-lt"/>
          <a:ea typeface="+mn-ea"/>
          <a:cs typeface="+mn-cs"/>
        </a:defRPr>
      </a:lvl5pPr>
      <a:lvl6pPr marL="3349699" indent="-304519" algn="l" defTabSz="1218072" rtl="0" eaLnBrk="1" latinLnBrk="1" hangingPunct="1">
        <a:spcBef>
          <a:spcPct val="20000"/>
        </a:spcBef>
        <a:buFont typeface="Arial" pitchFamily="34" charset="0"/>
        <a:buChar char="•"/>
        <a:defRPr sz="2664" kern="1200">
          <a:solidFill>
            <a:schemeClr val="tx1"/>
          </a:solidFill>
          <a:latin typeface="+mn-lt"/>
          <a:ea typeface="+mn-ea"/>
          <a:cs typeface="+mn-cs"/>
        </a:defRPr>
      </a:lvl6pPr>
      <a:lvl7pPr marL="3958736" indent="-304519" algn="l" defTabSz="1218072" rtl="0" eaLnBrk="1" latinLnBrk="1" hangingPunct="1">
        <a:spcBef>
          <a:spcPct val="20000"/>
        </a:spcBef>
        <a:buFont typeface="Arial" pitchFamily="34" charset="0"/>
        <a:buChar char="•"/>
        <a:defRPr sz="2664" kern="1200">
          <a:solidFill>
            <a:schemeClr val="tx1"/>
          </a:solidFill>
          <a:latin typeface="+mn-lt"/>
          <a:ea typeface="+mn-ea"/>
          <a:cs typeface="+mn-cs"/>
        </a:defRPr>
      </a:lvl7pPr>
      <a:lvl8pPr marL="4567772" indent="-304519" algn="l" defTabSz="1218072" rtl="0" eaLnBrk="1" latinLnBrk="1" hangingPunct="1">
        <a:spcBef>
          <a:spcPct val="20000"/>
        </a:spcBef>
        <a:buFont typeface="Arial" pitchFamily="34" charset="0"/>
        <a:buChar char="•"/>
        <a:defRPr sz="2664" kern="1200">
          <a:solidFill>
            <a:schemeClr val="tx1"/>
          </a:solidFill>
          <a:latin typeface="+mn-lt"/>
          <a:ea typeface="+mn-ea"/>
          <a:cs typeface="+mn-cs"/>
        </a:defRPr>
      </a:lvl8pPr>
      <a:lvl9pPr marL="5176808" indent="-304519" algn="l" defTabSz="1218072" rtl="0" eaLnBrk="1" latinLnBrk="1" hangingPunct="1">
        <a:spcBef>
          <a:spcPct val="20000"/>
        </a:spcBef>
        <a:buFont typeface="Arial" pitchFamily="34" charset="0"/>
        <a:buChar char="•"/>
        <a:defRPr sz="266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072" rtl="0" eaLnBrk="1" latinLnBrk="1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1pPr>
      <a:lvl2pPr marL="609036" algn="l" defTabSz="1218072" rtl="0" eaLnBrk="1" latinLnBrk="1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2pPr>
      <a:lvl3pPr marL="1218072" algn="l" defTabSz="1218072" rtl="0" eaLnBrk="1" latinLnBrk="1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3pPr>
      <a:lvl4pPr marL="1827109" algn="l" defTabSz="1218072" rtl="0" eaLnBrk="1" latinLnBrk="1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4pPr>
      <a:lvl5pPr marL="2436145" algn="l" defTabSz="1218072" rtl="0" eaLnBrk="1" latinLnBrk="1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5pPr>
      <a:lvl6pPr marL="3045182" algn="l" defTabSz="1218072" rtl="0" eaLnBrk="1" latinLnBrk="1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6pPr>
      <a:lvl7pPr marL="3654218" algn="l" defTabSz="1218072" rtl="0" eaLnBrk="1" latinLnBrk="1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7pPr>
      <a:lvl8pPr marL="4263254" algn="l" defTabSz="1218072" rtl="0" eaLnBrk="1" latinLnBrk="1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8pPr>
      <a:lvl9pPr marL="4872290" algn="l" defTabSz="1218072" rtl="0" eaLnBrk="1" latinLnBrk="1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hyperlink" Target="http://softuni.bg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hyperlink" Target="https://softuni.bg/opencourses/python-fundamentals-course" TargetMode="Externa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hyperlink" Target="http://www.softuni.bg/" TargetMode="Externa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downloads" TargetMode="External"/><Relationship Id="rId2" Type="http://schemas.openxmlformats.org/officeDocument/2006/relationships/hyperlink" Target="https://nodejs.org/en/download/" TargetMode="External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remix.ethereum.org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hyperlink" Target="https://netpeak.bg/" TargetMode="External"/><Relationship Id="rId18" Type="http://schemas.openxmlformats.org/officeDocument/2006/relationships/image" Target="../media/image72.png"/><Relationship Id="rId26" Type="http://schemas.openxmlformats.org/officeDocument/2006/relationships/image" Target="../media/image39.png"/><Relationship Id="rId3" Type="http://schemas.openxmlformats.org/officeDocument/2006/relationships/hyperlink" Target="http://www.infragistics.com/" TargetMode="External"/><Relationship Id="rId21" Type="http://schemas.openxmlformats.org/officeDocument/2006/relationships/hyperlink" Target="https://www.sbtech.com/" TargetMode="External"/><Relationship Id="rId7" Type="http://schemas.openxmlformats.org/officeDocument/2006/relationships/hyperlink" Target="https://motion-software.com/" TargetMode="External"/><Relationship Id="rId12" Type="http://schemas.openxmlformats.org/officeDocument/2006/relationships/image" Target="../media/image70.png"/><Relationship Id="rId17" Type="http://schemas.openxmlformats.org/officeDocument/2006/relationships/hyperlink" Target="http://www.telenor.bg/" TargetMode="External"/><Relationship Id="rId25" Type="http://schemas.openxmlformats.org/officeDocument/2006/relationships/hyperlink" Target="https://www.superhosting.bg/" TargetMode="External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71.png"/><Relationship Id="rId20" Type="http://schemas.openxmlformats.org/officeDocument/2006/relationships/image" Target="../media/image7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7.png"/><Relationship Id="rId11" Type="http://schemas.openxmlformats.org/officeDocument/2006/relationships/hyperlink" Target="https://aeternity.com/" TargetMode="External"/><Relationship Id="rId24" Type="http://schemas.openxmlformats.org/officeDocument/2006/relationships/image" Target="../media/image74.png"/><Relationship Id="rId5" Type="http://schemas.openxmlformats.org/officeDocument/2006/relationships/hyperlink" Target="https://www.indeavr.com/en" TargetMode="External"/><Relationship Id="rId15" Type="http://schemas.openxmlformats.org/officeDocument/2006/relationships/hyperlink" Target="https://www.softwaregroup.com/" TargetMode="External"/><Relationship Id="rId23" Type="http://schemas.openxmlformats.org/officeDocument/2006/relationships/hyperlink" Target="http://www.postbank.bg/" TargetMode="External"/><Relationship Id="rId28" Type="http://schemas.openxmlformats.org/officeDocument/2006/relationships/image" Target="../media/image75.png"/><Relationship Id="rId10" Type="http://schemas.openxmlformats.org/officeDocument/2006/relationships/image" Target="../media/image69.jpeg"/><Relationship Id="rId19" Type="http://schemas.openxmlformats.org/officeDocument/2006/relationships/hyperlink" Target="http://www.xs-software.com/" TargetMode="External"/><Relationship Id="rId4" Type="http://schemas.openxmlformats.org/officeDocument/2006/relationships/image" Target="../media/image66.png"/><Relationship Id="rId9" Type="http://schemas.openxmlformats.org/officeDocument/2006/relationships/hyperlink" Target="https://www.liebherr.com/en/deu/start/start-page.html" TargetMode="External"/><Relationship Id="rId14" Type="http://schemas.openxmlformats.org/officeDocument/2006/relationships/image" Target="../media/image38.png"/><Relationship Id="rId22" Type="http://schemas.openxmlformats.org/officeDocument/2006/relationships/image" Target="../media/image32.png"/><Relationship Id="rId27" Type="http://schemas.openxmlformats.org/officeDocument/2006/relationships/hyperlink" Target="http://smartit.bg/" TargetMode="Externa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lukanet.com/" TargetMode="External"/><Relationship Id="rId3" Type="http://schemas.openxmlformats.org/officeDocument/2006/relationships/image" Target="../media/image76.jpeg"/><Relationship Id="rId7" Type="http://schemas.openxmlformats.org/officeDocument/2006/relationships/image" Target="../media/image7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://www.world-of-myths.com/" TargetMode="External"/><Relationship Id="rId5" Type="http://schemas.openxmlformats.org/officeDocument/2006/relationships/image" Target="../media/image77.png"/><Relationship Id="rId4" Type="http://schemas.openxmlformats.org/officeDocument/2006/relationships/hyperlink" Target="https://www.onebitsoftware.net/" TargetMode="External"/><Relationship Id="rId9" Type="http://schemas.openxmlformats.org/officeDocument/2006/relationships/image" Target="../media/image79.gi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://www.facebook.com/SoftwareUniversity" TargetMode="External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80.png"/><Relationship Id="rId12" Type="http://schemas.openxmlformats.org/officeDocument/2006/relationships/image" Target="../media/image8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42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82.png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8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gif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eidex.market/" TargetMode="External"/><Relationship Id="rId2" Type="http://schemas.openxmlformats.org/officeDocument/2006/relationships/hyperlink" Target="https://weichain.tech/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1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ubtitle 10">
            <a:extLst>
              <a:ext uri="{FF2B5EF4-FFF2-40B4-BE49-F238E27FC236}">
                <a16:creationId xmlns:a16="http://schemas.microsoft.com/office/drawing/2014/main" id="{39B520FA-EE57-4487-9DAD-5BAAF6F3D9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6458" y="1660103"/>
            <a:ext cx="10962447" cy="882654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Course Introduction</a:t>
            </a:r>
            <a:endParaRPr lang="en-US" sz="4000" b="1" dirty="0">
              <a:solidFill>
                <a:schemeClr val="bg1"/>
              </a:solidFill>
            </a:endParaRP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C394A1A7-485C-4889-82E3-BF6B25CDA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686" y="511991"/>
            <a:ext cx="10962447" cy="882654"/>
          </a:xfrm>
        </p:spPr>
        <p:txBody>
          <a:bodyPr>
            <a:noAutofit/>
          </a:bodyPr>
          <a:lstStyle/>
          <a:p>
            <a:r>
              <a:rPr lang="en-US" sz="5400" dirty="0"/>
              <a:t>Smart contract development </a:t>
            </a:r>
            <a:r>
              <a:rPr lang="bg-BG" sz="5400" dirty="0"/>
              <a:t/>
            </a:r>
            <a:br>
              <a:rPr lang="bg-BG" sz="5400" dirty="0"/>
            </a:br>
            <a:r>
              <a:rPr lang="en-US" sz="5400" dirty="0"/>
              <a:t>with solidity</a:t>
            </a:r>
            <a:endParaRPr lang="en-US" sz="5400" b="0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DA6551F0-214C-4171-A445-FC3092382BF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641602" y="5931641"/>
            <a:ext cx="2950749" cy="351754"/>
          </a:xfrm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  <a:ea typeface="Calibri"/>
                <a:cs typeface="Calibri"/>
                <a:sym typeface="Calibri"/>
              </a:rPr>
              <a:t>Software University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3942452-A4A0-4A12-9D56-E6C63BF23CE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641602" y="6355795"/>
            <a:ext cx="2950749" cy="320720"/>
          </a:xfrm>
        </p:spPr>
        <p:txBody>
          <a:bodyPr/>
          <a:lstStyle/>
          <a:p>
            <a:r>
              <a:rPr lang="en-US" sz="1600" u="sng" dirty="0">
                <a:solidFill>
                  <a:schemeClr val="hlink"/>
                </a:solidFill>
                <a:ea typeface="Calibri"/>
                <a:cs typeface="Calibri"/>
                <a:sym typeface="Calibri"/>
                <a:hlinkClick r:id="rId2"/>
              </a:rPr>
              <a:t>http://softuni.bg</a:t>
            </a:r>
            <a:endParaRPr lang="en-US" sz="1600" dirty="0">
              <a:solidFill>
                <a:srgbClr val="F27A44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68917A1E-4473-4D8D-AAB2-3D36622907E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70972" y="4907801"/>
            <a:ext cx="2950749" cy="444793"/>
          </a:xfrm>
        </p:spPr>
        <p:txBody>
          <a:bodyPr/>
          <a:lstStyle/>
          <a:p>
            <a:r>
              <a:rPr lang="en-US" sz="2400" dirty="0" err="1">
                <a:ea typeface="Calibri"/>
                <a:cs typeface="Calibri"/>
                <a:sym typeface="Calibri"/>
              </a:rPr>
              <a:t>SoftUni</a:t>
            </a:r>
            <a:r>
              <a:rPr lang="en-US" sz="2400" dirty="0">
                <a:ea typeface="Calibri"/>
                <a:cs typeface="Calibri"/>
                <a:sym typeface="Calibri"/>
              </a:rPr>
              <a:t> Team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F4CB9D6B-B1EE-4F19-A52B-65C42421163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70972" y="5368741"/>
            <a:ext cx="2950749" cy="444793"/>
          </a:xfrm>
        </p:spPr>
        <p:txBody>
          <a:bodyPr/>
          <a:lstStyle/>
          <a:p>
            <a:r>
              <a:rPr lang="en-US" sz="2400" dirty="0">
                <a:ea typeface="Calibri"/>
                <a:cs typeface="Calibri"/>
                <a:sym typeface="Calibri"/>
              </a:rPr>
              <a:t>Technical Trainers</a:t>
            </a:r>
            <a:endParaRPr lang="en-US" dirty="0"/>
          </a:p>
        </p:txBody>
      </p:sp>
      <p:pic>
        <p:nvPicPr>
          <p:cNvPr id="17" name="Shape 67">
            <a:extLst>
              <a:ext uri="{FF2B5EF4-FFF2-40B4-BE49-F238E27FC236}">
                <a16:creationId xmlns:a16="http://schemas.microsoft.com/office/drawing/2014/main" id="{76D426F0-4E55-4E9E-BCE1-ADCE2B1D01A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72619" y="2558904"/>
            <a:ext cx="1461325" cy="256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Shape 68">
            <a:extLst>
              <a:ext uri="{FF2B5EF4-FFF2-40B4-BE49-F238E27FC236}">
                <a16:creationId xmlns:a16="http://schemas.microsoft.com/office/drawing/2014/main" id="{4527E40E-D9A1-4F99-8279-319E572B6C83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83366" y="2967191"/>
            <a:ext cx="2477577" cy="17529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79289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403" name="Rectangle 3"/>
          <p:cNvSpPr>
            <a:spLocks noGrp="1" noChangeArrowheads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10000"/>
              </a:lnSpc>
              <a:buClr>
                <a:schemeClr val="tx1"/>
              </a:buClr>
            </a:pPr>
            <a:r>
              <a:rPr lang="en-US" dirty="0"/>
              <a:t>Why the slides are in </a:t>
            </a:r>
            <a:r>
              <a:rPr lang="en-US" dirty="0">
                <a:solidFill>
                  <a:schemeClr val="bg1"/>
                </a:solidFill>
              </a:rPr>
              <a:t>English</a:t>
            </a:r>
            <a:r>
              <a:rPr lang="en-US" dirty="0"/>
              <a:t>?</a:t>
            </a:r>
          </a:p>
          <a:p>
            <a:pPr lvl="1">
              <a:lnSpc>
                <a:spcPct val="110000"/>
              </a:lnSpc>
              <a:buClr>
                <a:schemeClr val="tx1"/>
              </a:buClr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English</a:t>
            </a:r>
            <a:r>
              <a:rPr lang="en-US" dirty="0"/>
              <a:t> is the native language</a:t>
            </a:r>
            <a:br>
              <a:rPr lang="en-US" dirty="0"/>
            </a:br>
            <a:r>
              <a:rPr lang="en-US" dirty="0"/>
              <a:t>of the software engineers</a:t>
            </a:r>
          </a:p>
          <a:p>
            <a:pPr lvl="1">
              <a:lnSpc>
                <a:spcPct val="110000"/>
              </a:lnSpc>
              <a:buClr>
                <a:schemeClr val="tx1"/>
              </a:buClr>
            </a:pPr>
            <a:r>
              <a:rPr lang="en-US" dirty="0"/>
              <a:t>Specific terminology should be in English</a:t>
            </a:r>
          </a:p>
          <a:p>
            <a:pPr lvl="2">
              <a:lnSpc>
                <a:spcPct val="110000"/>
              </a:lnSpc>
              <a:buClr>
                <a:schemeClr val="tx1"/>
              </a:buClr>
            </a:pPr>
            <a:r>
              <a:rPr lang="en-US" dirty="0"/>
              <a:t>Translations are inaccurate and funny</a:t>
            </a:r>
          </a:p>
          <a:p>
            <a:pPr>
              <a:lnSpc>
                <a:spcPct val="110000"/>
              </a:lnSpc>
              <a:spcBef>
                <a:spcPts val="1800"/>
              </a:spcBef>
              <a:buClr>
                <a:schemeClr val="tx1"/>
              </a:buClr>
            </a:pPr>
            <a:r>
              <a:rPr lang="en-US" dirty="0">
                <a:solidFill>
                  <a:schemeClr val="bg1"/>
                </a:solidFill>
              </a:rPr>
              <a:t>Just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learn English!</a:t>
            </a:r>
          </a:p>
          <a:p>
            <a:pPr>
              <a:lnSpc>
                <a:spcPct val="110000"/>
              </a:lnSpc>
              <a:spcBef>
                <a:spcPts val="1800"/>
              </a:spcBef>
              <a:buClr>
                <a:schemeClr val="tx1"/>
              </a:buClr>
            </a:pPr>
            <a:r>
              <a:rPr lang="en-US" dirty="0">
                <a:solidFill>
                  <a:schemeClr val="bg1"/>
                </a:solidFill>
              </a:rPr>
              <a:t>No excuses!</a:t>
            </a:r>
          </a:p>
        </p:txBody>
      </p:sp>
      <p:sp>
        <p:nvSpPr>
          <p:cNvPr id="4864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English?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3212" y="-51040"/>
            <a:ext cx="4098393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741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4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4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4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4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4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6C7D82-B127-492D-A1B4-18A6F548A2C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4949" y="4900134"/>
            <a:ext cx="10958928" cy="768084"/>
          </a:xfrm>
        </p:spPr>
        <p:txBody>
          <a:bodyPr/>
          <a:lstStyle/>
          <a:p>
            <a:r>
              <a:rPr lang="en-US" sz="5000" dirty="0"/>
              <a:t>Smart Contract Development </a:t>
            </a:r>
            <a:br>
              <a:rPr lang="en-US" sz="5000" dirty="0"/>
            </a:br>
            <a:r>
              <a:rPr lang="en-US" sz="5000" dirty="0"/>
              <a:t>with Solidity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56E30AE-1AB7-4D97-9602-21ED6AF6092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14949" y="6023100"/>
            <a:ext cx="10958928" cy="499819"/>
          </a:xfrm>
        </p:spPr>
        <p:txBody>
          <a:bodyPr/>
          <a:lstStyle/>
          <a:p>
            <a:r>
              <a:rPr lang="en-US" sz="36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Evaluation Criteria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09A97BE-A425-442D-B6C9-379FBCC73A2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4666" y="240949"/>
            <a:ext cx="4419600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236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C40E312-E91D-4D35-8E22-659E0F3CCBB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356" y="1284901"/>
            <a:ext cx="11815018" cy="5201066"/>
          </a:xfrm>
        </p:spPr>
        <p:txBody>
          <a:bodyPr/>
          <a:lstStyle/>
          <a:p>
            <a:pPr marL="304747" lvl="0" indent="-304747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3600"/>
              <a:buFont typeface="Noto Sans Symbols"/>
              <a:buChar char="▪"/>
            </a:pPr>
            <a:r>
              <a:rPr lang="en-US" sz="3200" dirty="0"/>
              <a:t>Project</a:t>
            </a:r>
            <a:r>
              <a:rPr lang="en-US" sz="3200" dirty="0">
                <a:ea typeface="Calibri"/>
                <a:cs typeface="Calibri"/>
                <a:sym typeface="Calibri"/>
              </a:rPr>
              <a:t> – </a:t>
            </a:r>
            <a:r>
              <a:rPr lang="en-US" sz="3200" b="1" dirty="0">
                <a:solidFill>
                  <a:schemeClr val="bg1"/>
                </a:solidFill>
                <a:latin typeface="Consolas"/>
                <a:ea typeface="Consolas"/>
                <a:cs typeface="Consolas"/>
                <a:sym typeface="Consolas"/>
              </a:rPr>
              <a:t>90</a:t>
            </a:r>
            <a:r>
              <a:rPr lang="en-US" sz="3200" b="1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%</a:t>
            </a:r>
            <a:endParaRPr lang="en-US" b="1" dirty="0">
              <a:solidFill>
                <a:schemeClr val="bg1"/>
              </a:solidFill>
            </a:endParaRPr>
          </a:p>
          <a:p>
            <a:pPr marL="304746" lvl="0" indent="-304746">
              <a:spcBef>
                <a:spcPts val="1800"/>
              </a:spcBef>
              <a:spcAft>
                <a:spcPts val="0"/>
              </a:spcAft>
              <a:buClr>
                <a:schemeClr val="tx1"/>
              </a:buClr>
              <a:buSzPts val="3600"/>
              <a:buFont typeface="Noto Sans Symbols"/>
              <a:buChar char="▪"/>
            </a:pPr>
            <a:r>
              <a:rPr lang="en-US" sz="3200" dirty="0">
                <a:ea typeface="Calibri"/>
                <a:cs typeface="Calibri"/>
                <a:sym typeface="Calibri"/>
              </a:rPr>
              <a:t>Homework (exercises) – </a:t>
            </a:r>
            <a:r>
              <a:rPr lang="en-US" sz="3200" b="1" dirty="0">
                <a:solidFill>
                  <a:schemeClr val="bg1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-US" sz="3200" b="1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%</a:t>
            </a:r>
            <a:endParaRPr lang="en-US" b="1" dirty="0">
              <a:solidFill>
                <a:schemeClr val="bg1"/>
              </a:solidFill>
            </a:endParaRPr>
          </a:p>
          <a:p>
            <a:pPr>
              <a:buClr>
                <a:schemeClr val="tx1"/>
              </a:buClr>
            </a:pPr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A216FBF5-1EDD-4809-A104-BE55658C7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Calibri"/>
                <a:cs typeface="Calibri"/>
                <a:sym typeface="Calibri"/>
              </a:rPr>
              <a:t>Scoring System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25C542C-8E0F-485A-B3DE-0EB12B922B8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12</a:t>
            </a:fld>
            <a:endParaRPr lang="en-US" sz="10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" name="Shape 169">
            <a:extLst>
              <a:ext uri="{FF2B5EF4-FFF2-40B4-BE49-F238E27FC236}">
                <a16:creationId xmlns:a16="http://schemas.microsoft.com/office/drawing/2014/main" id="{E622BD22-7122-46D3-8F12-4E4F68E53849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249725" y="4347236"/>
            <a:ext cx="2939100" cy="16458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Shape 170">
            <a:extLst>
              <a:ext uri="{FF2B5EF4-FFF2-40B4-BE49-F238E27FC236}">
                <a16:creationId xmlns:a16="http://schemas.microsoft.com/office/drawing/2014/main" id="{389034A3-C27C-4706-AA86-ACB068821CD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249725" y="1541755"/>
            <a:ext cx="2939100" cy="208424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60853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4634AAB-2F94-4198-9A5F-68A4E4B0DE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304746" lvl="0" indent="-304746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3400"/>
              <a:buFont typeface="Noto Sans Symbols"/>
              <a:buChar char="▪"/>
            </a:pPr>
            <a:r>
              <a:rPr lang="en-US" dirty="0"/>
              <a:t>Practical project development throughout</a:t>
            </a:r>
            <a:br>
              <a:rPr lang="en-US" dirty="0"/>
            </a:br>
            <a:r>
              <a:rPr lang="en-US" dirty="0"/>
              <a:t>the course</a:t>
            </a:r>
          </a:p>
          <a:p>
            <a:pPr marL="304746" lvl="0" indent="-304746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3400"/>
              <a:buFont typeface="Noto Sans Symbols"/>
              <a:buChar char="▪"/>
            </a:pPr>
            <a:r>
              <a:rPr lang="en-US" dirty="0"/>
              <a:t>The project is a smart contract</a:t>
            </a:r>
          </a:p>
          <a:p>
            <a:pPr marL="304746" lvl="0" indent="-304746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3400"/>
              <a:buFont typeface="Noto Sans Symbols"/>
              <a:buChar char="▪"/>
            </a:pPr>
            <a:r>
              <a:rPr lang="en-US" dirty="0"/>
              <a:t>The score is based on the amount of</a:t>
            </a:r>
            <a:br>
              <a:rPr lang="en-US" dirty="0"/>
            </a:br>
            <a:r>
              <a:rPr lang="en-US" dirty="0"/>
              <a:t>completed project requirements</a:t>
            </a:r>
          </a:p>
          <a:p>
            <a:pPr marL="609493" lvl="1" indent="-231606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2560"/>
              <a:buFont typeface="Noto Sans Symbols"/>
              <a:buChar char="▪"/>
            </a:pPr>
            <a:r>
              <a:rPr lang="en-US" dirty="0" smtClean="0"/>
              <a:t>Must </a:t>
            </a:r>
            <a:r>
              <a:rPr lang="en-US" dirty="0"/>
              <a:t>use the knowledge from the lectures</a:t>
            </a:r>
          </a:p>
          <a:p>
            <a:pPr>
              <a:buClr>
                <a:schemeClr val="tx1"/>
              </a:buClr>
            </a:pP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199CB4A-C808-44FC-B9AE-A8250A4AD9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/>
              <a:t>Smart Contract Development with Solidity </a:t>
            </a:r>
            <a:br>
              <a:rPr lang="en-US" sz="4000" dirty="0"/>
            </a:br>
            <a:r>
              <a:rPr lang="en-US" sz="4000" dirty="0"/>
              <a:t>Project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74CFFC0-58BF-4779-AE7E-A6A159A905D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13</a:t>
            </a:fld>
            <a:endParaRPr lang="en-US" sz="10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" name="Shape 178">
            <a:extLst>
              <a:ext uri="{FF2B5EF4-FFF2-40B4-BE49-F238E27FC236}">
                <a16:creationId xmlns:a16="http://schemas.microsoft.com/office/drawing/2014/main" id="{521ABAAD-C1C6-4A00-ADC1-9267858F7D52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815283" y="4311589"/>
            <a:ext cx="2748117" cy="1981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334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6961A5B-0747-452E-9D2C-B4FC93437C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304747" lvl="0" indent="-304747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3400"/>
              <a:buFont typeface="Noto Sans Symbols"/>
              <a:buChar char="▪"/>
            </a:pPr>
            <a:r>
              <a:rPr lang="en-US" sz="3400" dirty="0">
                <a:ea typeface="Calibri"/>
                <a:cs typeface="Calibri"/>
                <a:sym typeface="Calibri"/>
              </a:rPr>
              <a:t>Doing your homework is very </a:t>
            </a:r>
            <a:r>
              <a:rPr lang="en-US" sz="3400" b="1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important</a:t>
            </a:r>
            <a:r>
              <a:rPr lang="en-US" sz="3400" dirty="0">
                <a:ea typeface="Calibri"/>
                <a:cs typeface="Calibri"/>
                <a:sym typeface="Calibri"/>
              </a:rPr>
              <a:t>!</a:t>
            </a:r>
            <a:endParaRPr lang="en-US" dirty="0"/>
          </a:p>
          <a:p>
            <a:pPr marL="609493" lvl="1" indent="-231606"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2560"/>
              <a:buFont typeface="Noto Sans Symbols"/>
              <a:buChar char="▪"/>
            </a:pPr>
            <a:r>
              <a:rPr lang="en-US" dirty="0"/>
              <a:t>Consistent practice or nothing</a:t>
            </a:r>
          </a:p>
          <a:p>
            <a:pPr marL="304746" lvl="0" indent="-304746"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3400"/>
              <a:buFont typeface="Noto Sans Symbols"/>
              <a:buChar char="▪"/>
            </a:pPr>
            <a:r>
              <a:rPr lang="en-US" sz="3400" dirty="0">
                <a:ea typeface="Calibri"/>
                <a:cs typeface="Calibri"/>
                <a:sym typeface="Calibri"/>
              </a:rPr>
              <a:t>Each practical </a:t>
            </a:r>
            <a:r>
              <a:rPr lang="en-US" sz="3400" b="1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lesson</a:t>
            </a:r>
            <a:r>
              <a:rPr lang="en-US" sz="3400" dirty="0">
                <a:solidFill>
                  <a:schemeClr val="lt1"/>
                </a:solidFill>
                <a:ea typeface="Calibri"/>
                <a:cs typeface="Calibri"/>
                <a:sym typeface="Calibri"/>
              </a:rPr>
              <a:t> </a:t>
            </a:r>
            <a:r>
              <a:rPr lang="en-US" sz="3400" dirty="0">
                <a:ea typeface="Calibri"/>
                <a:cs typeface="Calibri"/>
                <a:sym typeface="Calibri"/>
              </a:rPr>
              <a:t>is followed by</a:t>
            </a:r>
            <a:r>
              <a:rPr lang="en-US" sz="3400" dirty="0">
                <a:solidFill>
                  <a:schemeClr val="lt1"/>
                </a:solidFill>
                <a:ea typeface="Calibri"/>
                <a:cs typeface="Calibri"/>
                <a:sym typeface="Calibri"/>
              </a:rPr>
              <a:t/>
            </a:r>
            <a:br>
              <a:rPr lang="en-US" sz="3400" dirty="0">
                <a:solidFill>
                  <a:schemeClr val="lt1"/>
                </a:solidFill>
                <a:ea typeface="Calibri"/>
                <a:cs typeface="Calibri"/>
                <a:sym typeface="Calibri"/>
              </a:rPr>
            </a:br>
            <a:r>
              <a:rPr lang="en-US" sz="3400" dirty="0">
                <a:ea typeface="Calibri"/>
                <a:cs typeface="Calibri"/>
                <a:sym typeface="Calibri"/>
              </a:rPr>
              <a:t>onsite and </a:t>
            </a:r>
            <a:r>
              <a:rPr lang="en-US" dirty="0"/>
              <a:t>homework </a:t>
            </a:r>
            <a:r>
              <a:rPr lang="en-US" sz="3400" b="1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exercises</a:t>
            </a:r>
            <a:endParaRPr lang="en-US" b="1" dirty="0">
              <a:solidFill>
                <a:schemeClr val="bg1"/>
              </a:solidFill>
            </a:endParaRPr>
          </a:p>
          <a:p>
            <a:pPr marL="304746" lvl="0" indent="-304746"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3400"/>
              <a:buFont typeface="Noto Sans Symbols"/>
              <a:buChar char="▪"/>
            </a:pPr>
            <a:r>
              <a:rPr lang="en-US" sz="3400" dirty="0">
                <a:ea typeface="Calibri"/>
                <a:cs typeface="Calibri"/>
                <a:sym typeface="Calibri"/>
              </a:rPr>
              <a:t>Homework assignments are </a:t>
            </a:r>
            <a:r>
              <a:rPr lang="en-US" sz="3400" b="1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due in 6 days </a:t>
            </a:r>
            <a:r>
              <a:rPr lang="en-US" sz="3400" dirty="0">
                <a:ea typeface="Calibri"/>
                <a:cs typeface="Calibri"/>
                <a:sym typeface="Calibri"/>
              </a:rPr>
              <a:t>after each lecture</a:t>
            </a:r>
          </a:p>
          <a:p>
            <a:pPr marL="304746" lvl="0" indent="-304746">
              <a:spcBef>
                <a:spcPts val="1800"/>
              </a:spcBef>
              <a:spcAft>
                <a:spcPts val="0"/>
              </a:spcAft>
              <a:buClr>
                <a:schemeClr val="tx1"/>
              </a:buClr>
              <a:buSzPts val="3400"/>
              <a:buFont typeface="Noto Sans Symbols"/>
              <a:buChar char="▪"/>
            </a:pPr>
            <a:r>
              <a:rPr lang="en-US" sz="3200" dirty="0"/>
              <a:t>Must check 3 other people’s homework</a:t>
            </a:r>
            <a:br>
              <a:rPr lang="en-US" sz="3200" dirty="0"/>
            </a:br>
            <a:r>
              <a:rPr lang="en-US" sz="3200" dirty="0"/>
              <a:t>before receiving your points</a:t>
            </a:r>
            <a:endParaRPr lang="en-US" dirty="0"/>
          </a:p>
          <a:p>
            <a:pPr marL="304746" lvl="0" indent="-304746"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3400"/>
              <a:buFont typeface="Noto Sans Symbols"/>
              <a:buChar char="▪"/>
            </a:pPr>
            <a:r>
              <a:rPr lang="en-US" dirty="0"/>
              <a:t>I’ll upload the solutions afterwards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25B2DC7-F8AC-46CD-937F-060832BCB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ea typeface="Calibri"/>
                <a:cs typeface="Calibri"/>
                <a:sym typeface="Calibri"/>
              </a:rPr>
              <a:t>Homework Assignments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18757D2-9361-43D3-BC05-8BB7E7BBFF5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14</a:t>
            </a:fld>
            <a:endParaRPr lang="en-US" sz="10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CB7C711-B0E4-4856-9576-A8E5A5B31D3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5233" y="-165742"/>
            <a:ext cx="3278714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100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DC84A2-4F3A-422E-B267-F9390A6CEFC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5000" dirty="0">
                <a:ea typeface="Calibri"/>
                <a:cs typeface="Calibri"/>
                <a:sym typeface="Calibri"/>
              </a:rPr>
              <a:t>Resources</a:t>
            </a:r>
            <a:endParaRPr lang="en-US" sz="50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2C2E296-DBE1-484C-8835-51EE9B76551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40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What We Need Additionally?</a:t>
            </a:r>
            <a:endParaRPr lang="en-US" sz="4000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C90EEC6-6E86-45A8-92C3-0507AA3DE68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8012" y="104955"/>
            <a:ext cx="3218349" cy="3889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743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spcBef>
                <a:spcPts val="1200"/>
              </a:spcBef>
              <a:spcAft>
                <a:spcPts val="1800"/>
              </a:spcAft>
            </a:pPr>
            <a:r>
              <a:rPr lang="en-US" dirty="0"/>
              <a:t>Official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web site</a:t>
            </a:r>
            <a:r>
              <a:rPr lang="en-US" dirty="0"/>
              <a:t>:</a:t>
            </a:r>
          </a:p>
          <a:p>
            <a:pPr>
              <a:spcBef>
                <a:spcPts val="1200"/>
              </a:spcBef>
              <a:spcAft>
                <a:spcPts val="1800"/>
              </a:spcAft>
            </a:pPr>
            <a:endParaRPr lang="en-US" sz="3200" dirty="0"/>
          </a:p>
          <a:p>
            <a:pPr>
              <a:spcBef>
                <a:spcPts val="1200"/>
              </a:spcBef>
              <a:spcAft>
                <a:spcPts val="1800"/>
              </a:spcAft>
            </a:pPr>
            <a:r>
              <a:rPr lang="en-US" sz="3200" dirty="0"/>
              <a:t>Official discussion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forum</a:t>
            </a:r>
            <a:r>
              <a:rPr lang="en-US" sz="3200" dirty="0"/>
              <a:t>:</a:t>
            </a:r>
          </a:p>
          <a:p>
            <a:pPr>
              <a:spcBef>
                <a:spcPts val="1200"/>
              </a:spcBef>
              <a:spcAft>
                <a:spcPts val="1800"/>
              </a:spcAft>
            </a:pPr>
            <a:endParaRPr lang="en-US" dirty="0"/>
          </a:p>
          <a:p>
            <a:pPr>
              <a:spcBef>
                <a:spcPts val="1200"/>
              </a:spcBef>
              <a:spcAft>
                <a:spcPts val="1800"/>
              </a:spcAft>
            </a:pPr>
            <a:r>
              <a:rPr lang="en-US" dirty="0"/>
              <a:t>Official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Facebook groups</a:t>
            </a:r>
            <a:r>
              <a:rPr lang="en-US" dirty="0"/>
              <a:t>: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PF Course Web Site, Forum and FB Group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531811" y="1905000"/>
            <a:ext cx="9234601" cy="794324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r>
              <a:rPr lang="en-US" sz="2400" b="1" noProof="1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https://softuni.bg/trainings/2140/smart-contract-development-with-solidity-january-2019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84545" y="3289714"/>
            <a:ext cx="1468238" cy="14682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6333" y="1359834"/>
            <a:ext cx="1374490" cy="1374490"/>
          </a:xfrm>
          <a:prstGeom prst="rect">
            <a:avLst/>
          </a:prstGeom>
        </p:spPr>
      </p:pic>
      <p:pic>
        <p:nvPicPr>
          <p:cNvPr id="1032" name="Picture 8" descr="Резултат с изображение за facebook ico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4545" y="5179026"/>
            <a:ext cx="1412635" cy="1412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ounded Rectangle 7"/>
          <p:cNvSpPr/>
          <p:nvPr/>
        </p:nvSpPr>
        <p:spPr>
          <a:xfrm>
            <a:off x="608011" y="3690413"/>
            <a:ext cx="9158401" cy="66684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r>
              <a:rPr lang="en-US" sz="2400" b="1" noProof="1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https://softuni.bg/forum/categories/120/smart-contract-development-with-solidity</a:t>
            </a:r>
          </a:p>
        </p:txBody>
      </p:sp>
      <p:sp>
        <p:nvSpPr>
          <p:cNvPr id="12" name="Rounded Rectangle 7">
            <a:extLst>
              <a:ext uri="{FF2B5EF4-FFF2-40B4-BE49-F238E27FC236}">
                <a16:creationId xmlns:a16="http://schemas.microsoft.com/office/drawing/2014/main" id="{F7C73506-7D6C-46B8-A9CE-1EFCE5DD0319}"/>
              </a:ext>
            </a:extLst>
          </p:cNvPr>
          <p:cNvSpPr/>
          <p:nvPr/>
        </p:nvSpPr>
        <p:spPr>
          <a:xfrm>
            <a:off x="608012" y="5608793"/>
            <a:ext cx="9158400" cy="651648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r>
              <a:rPr lang="en-US" sz="2400" b="1" noProof="1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https://www.facebook.com/groups/SoftUniSmartContractDevelopmentSolidityJanuary2019/</a:t>
            </a:r>
          </a:p>
        </p:txBody>
      </p:sp>
    </p:spTree>
    <p:extLst>
      <p:ext uri="{BB962C8B-B14F-4D97-AF65-F5344CB8AC3E}">
        <p14:creationId xmlns:p14="http://schemas.microsoft.com/office/powerpoint/2010/main" val="1516111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All lecture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slides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videos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homework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assignments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projects</a:t>
            </a:r>
            <a:br>
              <a:rPr lang="en-US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dirty="0"/>
              <a:t>and other resources are open content, available for free</a:t>
            </a:r>
          </a:p>
          <a:p>
            <a:pPr lvl="1"/>
            <a:r>
              <a:rPr lang="en-US" dirty="0"/>
              <a:t>Visit the course </a:t>
            </a:r>
            <a:r>
              <a:rPr lang="en-US" dirty="0">
                <a:hlinkClick r:id="rId2"/>
              </a:rPr>
              <a:t>website</a:t>
            </a:r>
            <a:r>
              <a:rPr lang="en-US" dirty="0"/>
              <a:t> to access the course resources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Course</a:t>
            </a:r>
            <a:r>
              <a:rPr lang="en-US" sz="4000" dirty="0">
                <a:ea typeface="Calibri"/>
                <a:cs typeface="Calibri"/>
                <a:sym typeface="Calibri"/>
              </a:rPr>
              <a:t> Slides and Videos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5012" y="1700993"/>
            <a:ext cx="4267200" cy="5157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065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Software University Learning System (SULS)</a:t>
            </a:r>
          </a:p>
          <a:p>
            <a:pPr lvl="1"/>
            <a:r>
              <a:rPr lang="en-US" dirty="0">
                <a:hlinkClick r:id="rId2"/>
              </a:rPr>
              <a:t>www.softuni.bg</a:t>
            </a:r>
            <a:endParaRPr lang="en-US" dirty="0"/>
          </a:p>
          <a:p>
            <a:pPr lvl="1"/>
            <a:r>
              <a:rPr lang="en-US" dirty="0"/>
              <a:t>Important resource for students</a:t>
            </a:r>
          </a:p>
          <a:p>
            <a:pPr lvl="1"/>
            <a:r>
              <a:rPr lang="en-US" dirty="0"/>
              <a:t>Homework submissions</a:t>
            </a:r>
          </a:p>
          <a:p>
            <a:pPr lvl="1"/>
            <a:r>
              <a:rPr lang="en-US" dirty="0"/>
              <a:t>Homework check-up</a:t>
            </a:r>
          </a:p>
          <a:p>
            <a:pPr lvl="1"/>
            <a:r>
              <a:rPr lang="en-US" dirty="0"/>
              <a:t>Exams and results</a:t>
            </a:r>
          </a:p>
          <a:p>
            <a:pPr lvl="1"/>
            <a:r>
              <a:rPr lang="en-US" dirty="0"/>
              <a:t>Reports about your progress</a:t>
            </a:r>
          </a:p>
          <a:p>
            <a:pPr lvl="1"/>
            <a:r>
              <a:rPr lang="en-US" dirty="0"/>
              <a:t>…</a:t>
            </a:r>
          </a:p>
          <a:p>
            <a:pPr lvl="1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Software University Learning System (SULS)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9433" y="1263276"/>
            <a:ext cx="4629392" cy="5594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738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5E69DF3-2083-4705-B68F-2D655C88565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304746" lvl="0" indent="-304746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3400"/>
              <a:buFont typeface="Noto Sans Symbols"/>
              <a:buChar char="▪"/>
            </a:pPr>
            <a:r>
              <a:rPr lang="en-US" sz="3200" dirty="0">
                <a:ea typeface="Calibri"/>
                <a:cs typeface="Calibri"/>
                <a:sym typeface="Calibri"/>
              </a:rPr>
              <a:t>Software needed for this course:</a:t>
            </a:r>
            <a:endParaRPr lang="en-US" sz="3200" dirty="0"/>
          </a:p>
          <a:p>
            <a:pPr marL="609493" lvl="1" indent="-231606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2560"/>
              <a:buFont typeface="Noto Sans Symbols"/>
              <a:buChar char="▪"/>
            </a:pPr>
            <a:r>
              <a:rPr lang="en-US" sz="3200" dirty="0"/>
              <a:t> A browser (I’d guess you have one but still). Recommend chrome.</a:t>
            </a:r>
          </a:p>
          <a:p>
            <a:pPr marL="609493" lvl="1" indent="-231606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2560"/>
              <a:buFont typeface="Noto Sans Symbols"/>
              <a:buChar char="▪"/>
            </a:pPr>
            <a:r>
              <a:rPr lang="en-US" sz="3200" dirty="0"/>
              <a:t> Windows &gt;= 7, Mac or Linux</a:t>
            </a:r>
          </a:p>
          <a:p>
            <a:pPr marL="609493" lvl="1" indent="-231606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2560"/>
              <a:buFont typeface="Noto Sans Symbols"/>
              <a:buChar char="▪"/>
            </a:pPr>
            <a:r>
              <a:rPr lang="en-US" sz="3200" dirty="0"/>
              <a:t> </a:t>
            </a:r>
            <a:r>
              <a:rPr lang="en-US" sz="3200" u="sng" dirty="0">
                <a:hlinkClick r:id="rId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Node Package Manager (NPM)</a:t>
            </a:r>
            <a:endParaRPr lang="en-US" sz="3200" dirty="0"/>
          </a:p>
          <a:p>
            <a:pPr marL="609493" lvl="1" indent="-231606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2560"/>
              <a:buFont typeface="Noto Sans Symbols"/>
              <a:buChar char="▪"/>
            </a:pPr>
            <a:r>
              <a:rPr lang="en-US" sz="3200" dirty="0"/>
              <a:t> </a:t>
            </a:r>
            <a:r>
              <a:rPr lang="en-US" sz="3200" u="sng" dirty="0">
                <a:hlinkClick r:id="rId3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Git source control (for your project)</a:t>
            </a:r>
            <a:endParaRPr lang="en-US" sz="3200" dirty="0"/>
          </a:p>
          <a:p>
            <a:pPr marL="609493" lvl="1" indent="-231606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2560"/>
              <a:buFont typeface="Noto Sans Symbols"/>
              <a:buChar char="▪"/>
            </a:pPr>
            <a:r>
              <a:rPr lang="en-US" sz="3200" dirty="0"/>
              <a:t> We’ll install a few NPM packages down the road</a:t>
            </a:r>
          </a:p>
          <a:p>
            <a:pPr marL="609493" lvl="1" indent="-231605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2560"/>
              <a:buFont typeface="Noto Sans Symbols"/>
              <a:buChar char="▪"/>
            </a:pPr>
            <a:r>
              <a:rPr lang="en-US" sz="3200" dirty="0"/>
              <a:t>Our Solidity IDE is online: </a:t>
            </a:r>
            <a:r>
              <a:rPr lang="en-US" sz="3200" u="sng" dirty="0">
                <a:hlinkClick r:id="rId4"/>
              </a:rPr>
              <a:t>http://remix.ethereum.org</a:t>
            </a:r>
            <a:r>
              <a:rPr lang="en-US" sz="3200" u="sng" dirty="0" smtClean="0">
                <a:hlinkClick r:id="rId4"/>
              </a:rPr>
              <a:t>/</a:t>
            </a:r>
            <a:endParaRPr lang="en-US" sz="3200" u="sng" dirty="0" smtClean="0"/>
          </a:p>
          <a:p>
            <a:pPr marL="609493" lvl="1" indent="-231605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2560"/>
              <a:buFont typeface="Noto Sans Symbols"/>
              <a:buChar char="▪"/>
            </a:pPr>
            <a:r>
              <a:rPr lang="en-US" sz="3200" u="sng" dirty="0" smtClean="0"/>
              <a:t>Visual Studio Code</a:t>
            </a:r>
            <a:endParaRPr lang="en-US" sz="3200" dirty="0"/>
          </a:p>
          <a:p>
            <a:pPr>
              <a:buClr>
                <a:schemeClr val="tx1"/>
              </a:buClr>
            </a:pPr>
            <a:endParaRPr lang="en-US" sz="320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AD504F3-46FA-4F00-8F06-9774EB264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000" dirty="0">
                <a:ea typeface="Calibri"/>
                <a:cs typeface="Calibri"/>
                <a:sym typeface="Calibri"/>
              </a:rPr>
              <a:t>Required Software</a:t>
            </a:r>
            <a:endParaRPr lang="en-US" sz="50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8033D58-3CA2-405E-95A9-9EF4CD4E493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19</a:t>
            </a:fld>
            <a:endParaRPr lang="en-US" sz="10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73011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67EDC62-4862-4BD6-B176-291820922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E733AD7-E26C-4255-B7B2-8BDDFA3A639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0356" y="1238440"/>
            <a:ext cx="8180332" cy="4795935"/>
          </a:xfrm>
        </p:spPr>
        <p:txBody>
          <a:bodyPr/>
          <a:lstStyle/>
          <a:p>
            <a:pPr marL="446088" lvl="0" indent="-446088">
              <a:lnSpc>
                <a:spcPct val="117647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3400"/>
              <a:buFont typeface="Noto Sans Symbols"/>
              <a:buAutoNum type="arabicPeriod"/>
            </a:pPr>
            <a:r>
              <a:rPr lang="en-US" sz="3200" dirty="0">
                <a:ea typeface="Calibri"/>
                <a:cs typeface="Calibri"/>
                <a:sym typeface="Calibri"/>
              </a:rPr>
              <a:t>Course Objectives</a:t>
            </a:r>
            <a:endParaRPr lang="en-US" dirty="0"/>
          </a:p>
          <a:p>
            <a:pPr marL="446088" lvl="0" indent="-446088">
              <a:lnSpc>
                <a:spcPct val="117647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3400"/>
              <a:buFont typeface="Noto Sans Symbols"/>
              <a:buAutoNum type="arabicPeriod"/>
            </a:pPr>
            <a:r>
              <a:rPr lang="en-US" sz="3200" dirty="0">
                <a:ea typeface="Calibri"/>
                <a:cs typeface="Calibri"/>
                <a:sym typeface="Calibri"/>
              </a:rPr>
              <a:t>Course Program</a:t>
            </a:r>
            <a:endParaRPr lang="en-US" dirty="0"/>
          </a:p>
          <a:p>
            <a:pPr marL="446088" lvl="0" indent="-446088">
              <a:lnSpc>
                <a:spcPct val="117647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3400"/>
              <a:buFont typeface="Noto Sans Symbols"/>
              <a:buAutoNum type="arabicPeriod"/>
            </a:pPr>
            <a:r>
              <a:rPr lang="en-US" sz="3200" dirty="0">
                <a:ea typeface="Calibri"/>
                <a:cs typeface="Calibri"/>
                <a:sym typeface="Calibri"/>
              </a:rPr>
              <a:t>Trainers Team</a:t>
            </a:r>
            <a:endParaRPr lang="en-US" dirty="0"/>
          </a:p>
          <a:p>
            <a:pPr marL="446088" lvl="0" indent="-446088">
              <a:lnSpc>
                <a:spcPct val="117647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3400"/>
              <a:buFont typeface="Noto Sans Symbols"/>
              <a:buAutoNum type="arabicPeriod"/>
            </a:pPr>
            <a:r>
              <a:rPr lang="en-US" sz="3200" dirty="0">
                <a:ea typeface="Calibri"/>
                <a:cs typeface="Calibri"/>
                <a:sym typeface="Calibri"/>
              </a:rPr>
              <a:t>Course Schedule</a:t>
            </a:r>
            <a:endParaRPr lang="en-US" dirty="0"/>
          </a:p>
          <a:p>
            <a:pPr marL="446088" lvl="0" indent="-446088">
              <a:lnSpc>
                <a:spcPct val="117647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3400"/>
              <a:buFont typeface="Noto Sans Symbols"/>
              <a:buAutoNum type="arabicPeriod"/>
            </a:pPr>
            <a:r>
              <a:rPr lang="en-US" sz="3200" dirty="0">
                <a:ea typeface="Calibri"/>
                <a:cs typeface="Calibri"/>
                <a:sym typeface="Calibri"/>
              </a:rPr>
              <a:t>Exams and Evaluation</a:t>
            </a:r>
            <a:endParaRPr lang="en-US" dirty="0"/>
          </a:p>
          <a:p>
            <a:pPr marL="446088" lvl="0" indent="-446088">
              <a:lnSpc>
                <a:spcPct val="117647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3400"/>
              <a:buFont typeface="Noto Sans Symbols"/>
              <a:buAutoNum type="arabicPeriod"/>
            </a:pPr>
            <a:r>
              <a:rPr lang="en-US" sz="3200" dirty="0">
                <a:ea typeface="Calibri"/>
                <a:cs typeface="Calibri"/>
                <a:sym typeface="Calibri"/>
              </a:rPr>
              <a:t>Learning Resources</a:t>
            </a:r>
            <a:endParaRPr lang="en-US" dirty="0"/>
          </a:p>
          <a:p>
            <a:pPr>
              <a:buClr>
                <a:schemeClr val="tx1"/>
              </a:buClr>
            </a:pP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841A03D-7B25-4B62-A8FF-85B0ECE9E0E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lang="en-US" sz="10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" name="Shape 78" descr="http://www.graphicsfuel.com/wp-content/uploads/2012/07/books-icon-512.png">
            <a:extLst>
              <a:ext uri="{FF2B5EF4-FFF2-40B4-BE49-F238E27FC236}">
                <a16:creationId xmlns:a16="http://schemas.microsoft.com/office/drawing/2014/main" id="{32784ACE-C355-4D22-BB1C-E923BB0C5BC4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745677" y="1467489"/>
            <a:ext cx="2272230" cy="227223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Shape 79">
            <a:extLst>
              <a:ext uri="{FF2B5EF4-FFF2-40B4-BE49-F238E27FC236}">
                <a16:creationId xmlns:a16="http://schemas.microsoft.com/office/drawing/2014/main" id="{3989A692-ABE4-4EE5-89BF-3287600128C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55707" y="4142249"/>
            <a:ext cx="2035872" cy="203587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87767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708B43A-FD99-422E-B66C-7AB2E200EC9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304747" lvl="0" indent="-304747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3400"/>
              <a:buFont typeface="Noto Sans Symbols"/>
              <a:buChar char="▪"/>
            </a:pPr>
            <a:r>
              <a:rPr lang="en-US" sz="3200" dirty="0">
                <a:ea typeface="Calibri"/>
                <a:cs typeface="Calibri"/>
                <a:sym typeface="Calibri"/>
              </a:rPr>
              <a:t>Training program</a:t>
            </a:r>
            <a:endParaRPr lang="en-US" sz="3200" dirty="0"/>
          </a:p>
          <a:p>
            <a:pPr marL="609493" lvl="1" indent="-231606"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2560"/>
              <a:buFont typeface="Noto Sans Symbols"/>
              <a:buChar char="▪"/>
            </a:pPr>
            <a:r>
              <a:rPr lang="en-US" sz="3200" dirty="0"/>
              <a:t>Solidity structure, functions, types, </a:t>
            </a:r>
            <a:br>
              <a:rPr lang="en-US" sz="3200" dirty="0"/>
            </a:br>
            <a:r>
              <a:rPr lang="en-US" sz="3200" dirty="0"/>
              <a:t>optimization, security and interaction</a:t>
            </a:r>
          </a:p>
          <a:p>
            <a:pPr marL="304746" lvl="0" indent="-251406"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2560"/>
              <a:buFont typeface="Noto Sans Symbols"/>
              <a:buChar char="▪"/>
            </a:pPr>
            <a:r>
              <a:rPr lang="en-US" sz="3200" dirty="0">
                <a:ea typeface="Calibri"/>
                <a:cs typeface="Calibri"/>
                <a:sym typeface="Calibri"/>
              </a:rPr>
              <a:t>Practical </a:t>
            </a:r>
            <a:r>
              <a:rPr lang="en-US" sz="3200" dirty="0"/>
              <a:t>project</a:t>
            </a:r>
          </a:p>
          <a:p>
            <a:pPr marL="609493" lvl="1" indent="-231605"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2560"/>
              <a:buFont typeface="Noto Sans Symbols"/>
              <a:buChar char="▪"/>
            </a:pPr>
            <a:r>
              <a:rPr lang="en-US" sz="3200" dirty="0"/>
              <a:t>Do at home after lectures, complete</a:t>
            </a:r>
            <a:br>
              <a:rPr lang="en-US" sz="3200" dirty="0"/>
            </a:br>
            <a:r>
              <a:rPr lang="en-US" sz="3200" dirty="0"/>
              <a:t>the requirements and later defend it</a:t>
            </a:r>
          </a:p>
          <a:p>
            <a:pPr marL="304747" lvl="0" indent="-304747">
              <a:spcBef>
                <a:spcPts val="1800"/>
              </a:spcBef>
              <a:spcAft>
                <a:spcPts val="0"/>
              </a:spcAft>
              <a:buClr>
                <a:schemeClr val="tx1"/>
              </a:buClr>
              <a:buSzPts val="3400"/>
              <a:buFont typeface="Noto Sans Symbols"/>
              <a:buChar char="▪"/>
            </a:pPr>
            <a:r>
              <a:rPr lang="en-US" sz="3200" dirty="0">
                <a:ea typeface="Calibri"/>
                <a:cs typeface="Calibri"/>
                <a:sym typeface="Calibri"/>
              </a:rPr>
              <a:t>Learning resources</a:t>
            </a:r>
            <a:endParaRPr lang="en-US" sz="3200" dirty="0"/>
          </a:p>
          <a:p>
            <a:pPr marL="609493" lvl="1" indent="-231605"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2560"/>
              <a:buFont typeface="Noto Sans Symbols"/>
              <a:buChar char="▪"/>
            </a:pPr>
            <a:r>
              <a:rPr lang="en-US" sz="3200" dirty="0">
                <a:ea typeface="Calibri"/>
                <a:cs typeface="Calibri"/>
                <a:sym typeface="Calibri"/>
              </a:rPr>
              <a:t>Slides, videos, software</a:t>
            </a:r>
            <a:endParaRPr lang="en-US" sz="3200" dirty="0"/>
          </a:p>
          <a:p>
            <a:pPr>
              <a:buClr>
                <a:schemeClr val="tx1"/>
              </a:buClr>
            </a:pPr>
            <a:endParaRPr lang="en-US" sz="320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5DFF67F-7B2B-40A6-B43C-7642DE843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000" dirty="0">
                <a:ea typeface="Calibri"/>
                <a:cs typeface="Calibri"/>
                <a:sym typeface="Calibri"/>
              </a:rPr>
              <a:t>Summary </a:t>
            </a:r>
            <a:endParaRPr lang="en-US" sz="50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DC3BD47-CF01-42AE-8C6E-135AE72A732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20</a:t>
            </a:fld>
            <a:endParaRPr lang="en-US" sz="10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42266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3255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SoftUni Diamond Partners</a:t>
            </a:r>
            <a:endParaRPr lang="bg-BG" dirty="0"/>
          </a:p>
        </p:txBody>
      </p:sp>
      <p:pic>
        <p:nvPicPr>
          <p:cNvPr id="29" name="Infragistics">
            <a:hlinkClick r:id="rId3"/>
            <a:extLst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04" r="-4204"/>
          <a:stretch/>
        </p:blipFill>
        <p:spPr>
          <a:xfrm>
            <a:off x="5454358" y="4535548"/>
            <a:ext cx="5667359" cy="86337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>
            <a:softEdge rad="0"/>
          </a:effectLst>
        </p:spPr>
      </p:pic>
      <p:pic>
        <p:nvPicPr>
          <p:cNvPr id="30" name="Indeavr" descr="Ð ÐµÐ·ÑÐ»ÑÐ°Ñ Ñ Ð¸Ð·Ð¾Ð±ÑÐ°Ð¶ÐµÐ½Ð¸Ðµ Ð·Ð° indeavr">
            <a:hlinkClick r:id="rId5"/>
            <a:extLst/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633" t="-16118" r="-14633" b="-8642"/>
          <a:stretch/>
        </p:blipFill>
        <p:spPr bwMode="auto">
          <a:xfrm>
            <a:off x="1067109" y="4535548"/>
            <a:ext cx="3961114" cy="86337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  <a:extLst/>
        </p:spPr>
      </p:pic>
      <p:pic>
        <p:nvPicPr>
          <p:cNvPr id="28" name="Codexio">
            <a:hlinkClick r:id="rId7"/>
            <a:extLst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8589" t="-22282" r="-30138" b="-23831"/>
          <a:stretch/>
        </p:blipFill>
        <p:spPr>
          <a:xfrm>
            <a:off x="9373069" y="5565809"/>
            <a:ext cx="1748647" cy="86337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2" name="Liebherr">
            <a:hlinkClick r:id="rId9"/>
            <a:extLst/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26" r="-4226"/>
          <a:stretch/>
        </p:blipFill>
        <p:spPr>
          <a:xfrm>
            <a:off x="1067109" y="5565809"/>
            <a:ext cx="5566114" cy="86337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3" name="Aeternity">
            <a:hlinkClick r:id="rId11"/>
            <a:extLst/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1391" r="-41391" b="-5190"/>
          <a:stretch/>
        </p:blipFill>
        <p:spPr>
          <a:xfrm>
            <a:off x="7023574" y="5565809"/>
            <a:ext cx="1955353" cy="86337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6" name="Netpeak" descr="Ð ÐµÐ·ÑÐ»ÑÐ°Ñ Ñ Ð¸Ð·Ð¾Ð±ÑÐ°Ð¶ÐµÐ½Ð¸Ðµ Ð·Ð° netpeak">
            <a:hlinkClick r:id="rId13"/>
            <a:extLst/>
          </p:cNvPr>
          <p:cNvPicPr>
            <a:picLocks noChangeAspect="1" noChangeArrowheads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291" t="-11436" r="-7291" b="-11436"/>
          <a:stretch/>
        </p:blipFill>
        <p:spPr bwMode="auto">
          <a:xfrm>
            <a:off x="5329387" y="2475024"/>
            <a:ext cx="5792330" cy="86337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  <a:extLst/>
        </p:spPr>
      </p:pic>
      <p:pic>
        <p:nvPicPr>
          <p:cNvPr id="35" name="Sotware Group" descr="Ð ÐµÐ·ÑÐ»ÑÐ°Ñ Ñ Ð¸Ð·Ð¾Ð±ÑÐ°Ð¶ÐµÐ½Ð¸Ðµ Ð·Ð° software group">
            <a:hlinkClick r:id="rId15"/>
            <a:extLst/>
          </p:cNvPr>
          <p:cNvPicPr>
            <a:picLocks noChangeAspect="1" noChangeArrowheads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284" r="-9241"/>
          <a:stretch/>
        </p:blipFill>
        <p:spPr bwMode="auto">
          <a:xfrm>
            <a:off x="1067110" y="2475024"/>
            <a:ext cx="3857374" cy="86337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  <a:extLst/>
        </p:spPr>
      </p:pic>
      <p:pic>
        <p:nvPicPr>
          <p:cNvPr id="25" name="Telenor">
            <a:hlinkClick r:id="rId17"/>
            <a:extLst/>
          </p:cNvPr>
          <p:cNvPicPr>
            <a:picLocks noChangeAspect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003" r="-12003" b="-2307"/>
          <a:stretch/>
        </p:blipFill>
        <p:spPr>
          <a:xfrm>
            <a:off x="8674177" y="1444762"/>
            <a:ext cx="2447538" cy="86337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4" name="XS">
            <a:hlinkClick r:id="rId19"/>
          </p:cNvPr>
          <p:cNvPicPr>
            <a:picLocks noChangeAspect="1"/>
          </p:cNvPicPr>
          <p:nvPr/>
        </p:nvPicPr>
        <p:blipFill rotWithShape="1"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796" t="-9452" r="-8796" b="-9452"/>
          <a:stretch/>
        </p:blipFill>
        <p:spPr>
          <a:xfrm>
            <a:off x="1067109" y="1444762"/>
            <a:ext cx="4184702" cy="86337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6" name="SB Tech">
            <a:hlinkClick r:id="rId21"/>
            <a:extLst/>
          </p:cNvPr>
          <p:cNvPicPr>
            <a:picLocks noChangeAspect="1"/>
          </p:cNvPicPr>
          <p:nvPr/>
        </p:nvPicPr>
        <p:blipFill rotWithShape="1"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822" t="6534" r="-689" b="14898"/>
          <a:stretch/>
        </p:blipFill>
        <p:spPr>
          <a:xfrm>
            <a:off x="5606490" y="1444762"/>
            <a:ext cx="2713010" cy="86337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7" name="Postbank">
            <a:hlinkClick r:id="rId23"/>
          </p:cNvPr>
          <p:cNvPicPr>
            <a:picLocks noChangeAspect="1"/>
          </p:cNvPicPr>
          <p:nvPr/>
        </p:nvPicPr>
        <p:blipFill rotWithShape="1"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826" t="-8951" r="-21826" b="-8951"/>
          <a:stretch/>
        </p:blipFill>
        <p:spPr>
          <a:xfrm>
            <a:off x="5970316" y="3505286"/>
            <a:ext cx="2519002" cy="86337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1" name="SuperHosting" descr="Ð ÐµÐ·ÑÐ»ÑÐ°Ñ Ñ Ð¸Ð·Ð¾Ð±ÑÐ°Ð¶ÐµÐ½Ð¸Ðµ Ð·Ð° superhosting png">
            <a:hlinkClick r:id="rId25"/>
            <a:extLst/>
          </p:cNvPr>
          <p:cNvPicPr>
            <a:picLocks noChangeAspect="1" noChangeArrowheads="1"/>
          </p:cNvPicPr>
          <p:nvPr/>
        </p:nvPicPr>
        <p:blipFill rotWithShape="1"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4663" t="-10753" r="-34663" b="-10753"/>
          <a:stretch/>
        </p:blipFill>
        <p:spPr bwMode="auto">
          <a:xfrm>
            <a:off x="8852055" y="3505286"/>
            <a:ext cx="2269662" cy="86337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  <a:extLst/>
        </p:spPr>
      </p:pic>
      <p:pic>
        <p:nvPicPr>
          <p:cNvPr id="37" name="SmartIT">
            <a:hlinkClick r:id="rId27"/>
            <a:extLst/>
          </p:cNvPr>
          <p:cNvPicPr>
            <a:picLocks noChangeAspect="1"/>
          </p:cNvPicPr>
          <p:nvPr/>
        </p:nvPicPr>
        <p:blipFill rotWithShape="1"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503" t="-16504" r="-14503" b="-16504"/>
          <a:stretch/>
        </p:blipFill>
        <p:spPr>
          <a:xfrm>
            <a:off x="1067110" y="3505286"/>
            <a:ext cx="4540472" cy="86337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1807249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SoftUni Organizational Partners</a:t>
            </a:r>
            <a:endParaRPr lang="bg-BG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F94737B-4698-41F8-AC81-9324F12880B9}"/>
              </a:ext>
            </a:extLst>
          </p:cNvPr>
          <p:cNvGrpSpPr/>
          <p:nvPr/>
        </p:nvGrpSpPr>
        <p:grpSpPr>
          <a:xfrm>
            <a:off x="1980684" y="1710772"/>
            <a:ext cx="8227457" cy="4150197"/>
            <a:chOff x="1492446" y="2067924"/>
            <a:chExt cx="6811766" cy="3436077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5953" t="-24485" r="-5953" b="-24485"/>
            <a:stretch/>
          </p:blipFill>
          <p:spPr>
            <a:xfrm>
              <a:off x="1492446" y="2067924"/>
              <a:ext cx="4297166" cy="1439625"/>
            </a:xfrm>
            <a:prstGeom prst="roundRect">
              <a:avLst>
                <a:gd name="adj" fmla="val 8805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  <p:pic>
          <p:nvPicPr>
            <p:cNvPr id="4" name="Picture 3">
              <a:hlinkClick r:id="rId4"/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654" r="6654"/>
            <a:stretch/>
          </p:blipFill>
          <p:spPr>
            <a:xfrm>
              <a:off x="6341434" y="2067924"/>
              <a:ext cx="1962778" cy="1439625"/>
            </a:xfrm>
            <a:prstGeom prst="roundRect">
              <a:avLst>
                <a:gd name="adj" fmla="val 8806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  <p:pic>
          <p:nvPicPr>
            <p:cNvPr id="5" name="Picture 4">
              <a:hlinkClick r:id="rId6"/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201" t="-3201" r="-3201" b="-3201"/>
            <a:stretch/>
          </p:blipFill>
          <p:spPr>
            <a:xfrm>
              <a:off x="5904002" y="4064376"/>
              <a:ext cx="2400210" cy="1439625"/>
            </a:xfrm>
            <a:prstGeom prst="roundRect">
              <a:avLst>
                <a:gd name="adj" fmla="val 8200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  <p:pic>
          <p:nvPicPr>
            <p:cNvPr id="6" name="Picture 5">
              <a:hlinkClick r:id="rId8"/>
            </p:cNvPr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9305" t="-5874" r="-9305" b="-12736"/>
            <a:stretch/>
          </p:blipFill>
          <p:spPr>
            <a:xfrm>
              <a:off x="1492446" y="4064376"/>
              <a:ext cx="3383118" cy="1439625"/>
            </a:xfrm>
            <a:prstGeom prst="roundRect">
              <a:avLst>
                <a:gd name="adj" fmla="val 10015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2789068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en-US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1859" y="3810000"/>
            <a:ext cx="4642333" cy="1624244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7765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sz="2900" noProof="1">
                <a:hlinkClick r:id="rId3"/>
              </a:rPr>
              <a:t>softuni.bg</a:t>
            </a:r>
            <a:r>
              <a:rPr lang="en-US" sz="2900" noProof="1"/>
              <a:t> </a:t>
            </a:r>
          </a:p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en-US" sz="3200" dirty="0"/>
              <a:t>Software University Foundation</a:t>
            </a:r>
            <a:endParaRPr lang="bg-BG" sz="3200" dirty="0"/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sz="3000" noProof="1">
                <a:hlinkClick r:id="rId4"/>
              </a:rPr>
              <a:t>http://softuni.foundation/</a:t>
            </a:r>
            <a:endParaRPr lang="en-US" sz="3000" noProof="1"/>
          </a:p>
          <a:p>
            <a:pPr marL="514350" lvl="1" indent="-514350">
              <a:lnSpc>
                <a:spcPct val="100000"/>
              </a:lnSpc>
              <a:buClr>
                <a:schemeClr val="tx1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buClr>
                <a:schemeClr val="tx1"/>
              </a:buClr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chemeClr val="tx1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</a:t>
            </a:r>
            <a:endParaRPr lang="bg-BG" noProof="1"/>
          </a:p>
          <a:p>
            <a:pPr marL="609494" lvl="2" indent="-304747">
              <a:lnSpc>
                <a:spcPct val="100000"/>
              </a:lnSpc>
              <a:buClr>
                <a:schemeClr val="tx1"/>
              </a:buClr>
              <a:buSzPct val="100000"/>
              <a:tabLst>
                <a:tab pos="282575" algn="l"/>
              </a:tabLst>
            </a:pPr>
            <a:r>
              <a:rPr lang="en-US" dirty="0">
                <a:hlinkClick r:id="rId6"/>
              </a:rPr>
              <a:t>forum.softuni.bg</a:t>
            </a:r>
            <a:endParaRPr lang="en-US" noProof="1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  <p:pic>
        <p:nvPicPr>
          <p:cNvPr id="10" name="Picture 9">
            <a:hlinkClick r:id="rId4" tooltip="Software University Foundation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7098" y="3019984"/>
            <a:ext cx="2269870" cy="566147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  <p:pic>
        <p:nvPicPr>
          <p:cNvPr id="11" name="Picture 4" descr="http://www.facebook.com/SoftwareUniversity" title="Software University @ Facebook">
            <a:hlinkClick r:id="rId8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4064268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6" tooltip="Software University Discussion Forum"/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410200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3"/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183" y="2727414"/>
            <a:ext cx="2746993" cy="3657600"/>
          </a:xfrm>
          <a:prstGeom prst="rect">
            <a:avLst/>
          </a:prstGeom>
        </p:spPr>
      </p:pic>
      <p:pic>
        <p:nvPicPr>
          <p:cNvPr id="16" name="Picture 15" descr="A picture containing clipart&#10;&#10;Description generated with very high confidence">
            <a:extLst>
              <a:ext uri="{FF2B5EF4-FFF2-40B4-BE49-F238E27FC236}">
                <a16:creationId xmlns:a16="http://schemas.microsoft.com/office/drawing/2014/main" id="{1D5EA20F-A08B-46D3-A0D8-2268395A0484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9444" y="1039681"/>
            <a:ext cx="1496137" cy="1845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126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C65BAC-1B1E-46F2-ABE0-70D6FA58FDC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5400" dirty="0"/>
              <a:t>Smart Contract Development </a:t>
            </a:r>
            <a:br>
              <a:rPr lang="en-US" sz="5400" dirty="0"/>
            </a:br>
            <a:r>
              <a:rPr lang="en-US" sz="5400" dirty="0"/>
              <a:t>with Solidity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E85C5F4-D447-4F80-AAA4-1A4E993F282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14948" y="5797909"/>
            <a:ext cx="10958928" cy="499819"/>
          </a:xfrm>
        </p:spPr>
        <p:txBody>
          <a:bodyPr/>
          <a:lstStyle/>
          <a:p>
            <a:r>
              <a:rPr lang="en-US" sz="36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Course Objectives &amp; Program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Shape 88" descr="http://research.phillipmartin.info/la_syllabus.gif">
            <a:extLst>
              <a:ext uri="{FF2B5EF4-FFF2-40B4-BE49-F238E27FC236}">
                <a16:creationId xmlns:a16="http://schemas.microsoft.com/office/drawing/2014/main" id="{EE1A5287-B534-42ED-BDC7-1AD2DCFBE500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265612" y="782075"/>
            <a:ext cx="3657600" cy="360201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5759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C88F98D-972A-4B9A-9CBD-E327166FBA2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pPr marL="517525" lvl="0" indent="-517525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2590"/>
              <a:buFont typeface="Calibri"/>
              <a:buAutoNum type="arabicPeriod"/>
            </a:pPr>
            <a:r>
              <a:rPr lang="en-US" sz="3600" b="1" dirty="0">
                <a:solidFill>
                  <a:schemeClr val="bg1"/>
                </a:solidFill>
              </a:rPr>
              <a:t>Blockchain functionality summary </a:t>
            </a:r>
            <a:r>
              <a:rPr lang="en-US" sz="3600" dirty="0"/>
              <a:t>- intro to cryptocurrencies, </a:t>
            </a:r>
            <a:br>
              <a:rPr lang="en-US" sz="3600" dirty="0"/>
            </a:br>
            <a:r>
              <a:rPr lang="en-US" sz="3600" dirty="0"/>
              <a:t>decentralization concept, </a:t>
            </a:r>
            <a:r>
              <a:rPr lang="en-US" sz="3600" dirty="0" err="1"/>
              <a:t>PoW</a:t>
            </a:r>
            <a:r>
              <a:rPr lang="en-US" sz="3600" dirty="0"/>
              <a:t> vs </a:t>
            </a:r>
            <a:r>
              <a:rPr lang="en-US" sz="3600" dirty="0" err="1"/>
              <a:t>PoS</a:t>
            </a:r>
            <a:r>
              <a:rPr lang="en-US" sz="3600" dirty="0"/>
              <a:t> consensus, mining, </a:t>
            </a:r>
            <a:br>
              <a:rPr lang="en-US" sz="3600" dirty="0"/>
            </a:br>
            <a:r>
              <a:rPr lang="en-US" sz="3600" dirty="0"/>
              <a:t>Pros/cons, blockchain explorers</a:t>
            </a:r>
            <a:endParaRPr lang="en-US" dirty="0"/>
          </a:p>
          <a:p>
            <a:pPr marL="517525" lvl="0" indent="-517525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2590"/>
              <a:buFont typeface="Calibri"/>
              <a:buAutoNum type="arabicPeriod"/>
            </a:pPr>
            <a:r>
              <a:rPr lang="en-US" sz="3600" b="1" dirty="0">
                <a:solidFill>
                  <a:schemeClr val="bg1"/>
                </a:solidFill>
              </a:rPr>
              <a:t>Introduction to Ethereum and smart contracts </a:t>
            </a:r>
            <a:r>
              <a:rPr lang="en-US" sz="3600" dirty="0"/>
              <a:t>- Ethereum vs </a:t>
            </a:r>
            <a:br>
              <a:rPr lang="en-US" sz="3600" dirty="0"/>
            </a:br>
            <a:r>
              <a:rPr lang="en-US" sz="3600" dirty="0"/>
              <a:t>Bitcoin, Ethereum Virtual Machine, contract function and </a:t>
            </a:r>
            <a:br>
              <a:rPr lang="en-US" sz="3600" dirty="0"/>
            </a:br>
            <a:r>
              <a:rPr lang="en-US" sz="3600" dirty="0"/>
              <a:t>execution, gas &amp; gas limit, contract example</a:t>
            </a:r>
            <a:endParaRPr lang="en-US" dirty="0"/>
          </a:p>
          <a:p>
            <a:pPr marL="517525" lvl="0" indent="-517525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2590"/>
              <a:buFont typeface="Calibri"/>
              <a:buAutoNum type="arabicPeriod"/>
            </a:pPr>
            <a:r>
              <a:rPr lang="en-US" sz="3600" b="1" dirty="0">
                <a:solidFill>
                  <a:schemeClr val="bg1"/>
                </a:solidFill>
              </a:rPr>
              <a:t>Basics of contracts </a:t>
            </a:r>
            <a:r>
              <a:rPr lang="en-US" sz="3600" dirty="0"/>
              <a:t>- structure, functions, events, state variables</a:t>
            </a:r>
            <a:endParaRPr lang="en-US" dirty="0"/>
          </a:p>
          <a:p>
            <a:pPr marL="517525" lvl="0" indent="-517525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2590"/>
              <a:buFont typeface="Calibri"/>
              <a:buAutoNum type="arabicPeriod"/>
            </a:pPr>
            <a:r>
              <a:rPr lang="en-US" sz="3600" b="1" dirty="0">
                <a:solidFill>
                  <a:schemeClr val="bg1"/>
                </a:solidFill>
              </a:rPr>
              <a:t>Solidity data types </a:t>
            </a:r>
            <a:r>
              <a:rPr lang="en-US" sz="3600" dirty="0"/>
              <a:t>- primitives, arrays, maps &amp; their constraints</a:t>
            </a:r>
            <a:endParaRPr lang="en-US" dirty="0"/>
          </a:p>
          <a:p>
            <a:pPr>
              <a:buClr>
                <a:schemeClr val="tx1"/>
              </a:buClr>
            </a:pP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A00B51B-1D07-41B9-BF25-B78FFC89B9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/>
              <a:t>Smart Contract Development with Solidity</a:t>
            </a:r>
            <a:r>
              <a:rPr lang="en-US" sz="4000" dirty="0">
                <a:solidFill>
                  <a:srgbClr val="F3BE60"/>
                </a:solidFill>
                <a:ea typeface="Calibri"/>
                <a:cs typeface="Calibri"/>
                <a:sym typeface="Calibri"/>
              </a:rPr>
              <a:t> </a:t>
            </a:r>
            <a:r>
              <a:rPr lang="en-US" sz="4000" dirty="0">
                <a:ea typeface="Calibri"/>
                <a:cs typeface="Calibri"/>
                <a:sym typeface="Calibri"/>
              </a:rPr>
              <a:t>– </a:t>
            </a:r>
            <a:br>
              <a:rPr lang="en-US" sz="4000" dirty="0">
                <a:ea typeface="Calibri"/>
                <a:cs typeface="Calibri"/>
                <a:sym typeface="Calibri"/>
              </a:rPr>
            </a:br>
            <a:r>
              <a:rPr lang="en-US" sz="4000" dirty="0">
                <a:ea typeface="Calibri"/>
                <a:cs typeface="Calibri"/>
                <a:sym typeface="Calibri"/>
              </a:rPr>
              <a:t>Course Program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FD8192B-B16D-4A80-94A9-51E677D4FBD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lang="en-US" sz="10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13974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091D940-F473-41ED-BAA1-D867BDA458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77500" lnSpcReduction="20000"/>
          </a:bodyPr>
          <a:lstStyle/>
          <a:p>
            <a:pPr marL="517525" lvl="0" indent="-517525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2590"/>
              <a:buFont typeface="Calibri"/>
              <a:buAutoNum type="arabicPeriod" startAt="5"/>
            </a:pPr>
            <a:r>
              <a:rPr lang="en-US" sz="3600" b="1" dirty="0">
                <a:solidFill>
                  <a:schemeClr val="bg1"/>
                </a:solidFill>
              </a:rPr>
              <a:t>Inheritance and multiple contracts </a:t>
            </a:r>
            <a:r>
              <a:rPr lang="en-US" sz="3600" dirty="0"/>
              <a:t>- calling other contracts, inheriting</a:t>
            </a:r>
          </a:p>
          <a:p>
            <a:pPr marL="517525" lvl="0" indent="-517525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2590"/>
              <a:buFont typeface="Calibri"/>
              <a:buAutoNum type="arabicPeriod" startAt="5"/>
            </a:pPr>
            <a:r>
              <a:rPr lang="en-US" sz="3600" b="1" dirty="0">
                <a:solidFill>
                  <a:schemeClr val="bg1"/>
                </a:solidFill>
              </a:rPr>
              <a:t>Working with contracts from applications: Web3 API</a:t>
            </a:r>
            <a:r>
              <a:rPr lang="en-US" sz="3600" dirty="0">
                <a:solidFill>
                  <a:srgbClr val="F3CC5F"/>
                </a:solidFill>
              </a:rPr>
              <a:t> </a:t>
            </a:r>
            <a:r>
              <a:rPr lang="en-US" sz="3600" dirty="0"/>
              <a:t>- compiling, deploying, executing and reading data from contracts. Web app demo</a:t>
            </a:r>
          </a:p>
          <a:p>
            <a:pPr marL="517525" lvl="0" indent="-517525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2590"/>
              <a:buFont typeface="Calibri"/>
              <a:buAutoNum type="arabicPeriod" startAt="5"/>
            </a:pPr>
            <a:r>
              <a:rPr lang="en-US" sz="3600" b="1" dirty="0">
                <a:solidFill>
                  <a:schemeClr val="bg1"/>
                </a:solidFill>
              </a:rPr>
              <a:t>Optimizing contracts </a:t>
            </a:r>
            <a:r>
              <a:rPr lang="en-US" sz="3600" dirty="0"/>
              <a:t>- best practices on optimization, ‘optimize this’ </a:t>
            </a:r>
            <a:br>
              <a:rPr lang="en-US" sz="3600" dirty="0"/>
            </a:br>
            <a:r>
              <a:rPr lang="en-US" sz="3600" dirty="0"/>
              <a:t>assignments</a:t>
            </a:r>
          </a:p>
          <a:p>
            <a:pPr marL="517525" lvl="0" indent="-517525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2590"/>
              <a:buFont typeface="Calibri"/>
              <a:buAutoNum type="arabicPeriod" startAt="5"/>
            </a:pPr>
            <a:r>
              <a:rPr lang="en-US" sz="3600" b="1" dirty="0">
                <a:solidFill>
                  <a:schemeClr val="bg1"/>
                </a:solidFill>
              </a:rPr>
              <a:t>Security in contracts and unit testing</a:t>
            </a:r>
            <a:r>
              <a:rPr lang="en-US" sz="3600" dirty="0"/>
              <a:t> - common security pitfalls,</a:t>
            </a:r>
            <a:br>
              <a:rPr lang="en-US" sz="3600" dirty="0"/>
            </a:br>
            <a:r>
              <a:rPr lang="en-US" sz="3600" dirty="0"/>
              <a:t>building unit tests with the Truffle framework</a:t>
            </a:r>
          </a:p>
          <a:p>
            <a:pPr marL="517525" lvl="0" indent="-517525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2590"/>
              <a:buFont typeface="Calibri"/>
              <a:buAutoNum type="arabicPeriod" startAt="5"/>
            </a:pPr>
            <a:r>
              <a:rPr lang="en-US" sz="3600" b="1" dirty="0">
                <a:solidFill>
                  <a:schemeClr val="bg1"/>
                </a:solidFill>
              </a:rPr>
              <a:t>Working on the practical projects</a:t>
            </a:r>
          </a:p>
          <a:p>
            <a:pPr marL="517525" lvl="0" indent="-517525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2590"/>
              <a:buFont typeface="Calibri"/>
              <a:buAutoNum type="arabicPeriod" startAt="5"/>
            </a:pPr>
            <a:r>
              <a:rPr lang="en-US" sz="3600" b="1" dirty="0">
                <a:solidFill>
                  <a:schemeClr val="bg1"/>
                </a:solidFill>
              </a:rPr>
              <a:t>Project defense</a:t>
            </a:r>
          </a:p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3A37E6E-F6D1-4FEF-BF9A-41C3B1901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/>
              <a:t>Smart Contract Development with Solidity</a:t>
            </a:r>
            <a:r>
              <a:rPr lang="en-US" sz="4000" dirty="0">
                <a:ea typeface="Calibri"/>
                <a:cs typeface="Calibri"/>
                <a:sym typeface="Calibri"/>
              </a:rPr>
              <a:t> – </a:t>
            </a:r>
            <a:br>
              <a:rPr lang="en-US" sz="4000" dirty="0">
                <a:ea typeface="Calibri"/>
                <a:cs typeface="Calibri"/>
                <a:sym typeface="Calibri"/>
              </a:rPr>
            </a:br>
            <a:r>
              <a:rPr lang="en-US" sz="4000" dirty="0">
                <a:ea typeface="Calibri"/>
                <a:cs typeface="Calibri"/>
                <a:sym typeface="Calibri"/>
              </a:rPr>
              <a:t>Course Program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4975204-A351-4014-8503-5212F9236BF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lang="en-US" sz="10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" name="Shape 104">
            <a:extLst>
              <a:ext uri="{FF2B5EF4-FFF2-40B4-BE49-F238E27FC236}">
                <a16:creationId xmlns:a16="http://schemas.microsoft.com/office/drawing/2014/main" id="{4A633E26-C54B-4E68-9EC0-31F39AB8AACC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412372" y="4762023"/>
            <a:ext cx="1995227" cy="199522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73012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B81B99-A882-48B6-9F81-BDA9664DC3E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5000" dirty="0">
                <a:ea typeface="Calibri"/>
                <a:cs typeface="Calibri"/>
                <a:sym typeface="Calibri"/>
              </a:rPr>
              <a:t>The Trainers Team</a:t>
            </a:r>
            <a:endParaRPr lang="en-US" sz="5000" dirty="0"/>
          </a:p>
        </p:txBody>
      </p:sp>
      <p:pic>
        <p:nvPicPr>
          <p:cNvPr id="6" name="Shape 110" descr="A close up of a toy  Description generated with high confidence">
            <a:extLst>
              <a:ext uri="{FF2B5EF4-FFF2-40B4-BE49-F238E27FC236}">
                <a16:creationId xmlns:a16="http://schemas.microsoft.com/office/drawing/2014/main" id="{BF1F17AD-C590-4866-8346-0C8521597D92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045905" y="302825"/>
            <a:ext cx="4402000" cy="4402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07172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90E1B82-E8E6-4F07-BA39-701FBE6FF05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304746" lvl="0" indent="-304746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3400"/>
              <a:buFont typeface="Noto Sans Symbols"/>
              <a:buChar char="▪"/>
            </a:pPr>
            <a:r>
              <a:rPr lang="en-US" b="1" dirty="0" err="1">
                <a:solidFill>
                  <a:schemeClr val="bg1"/>
                </a:solidFill>
              </a:rPr>
              <a:t>Krasimir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Raykov</a:t>
            </a:r>
            <a:r>
              <a:rPr lang="en-US" sz="3400" b="1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:</a:t>
            </a:r>
          </a:p>
          <a:p>
            <a:pPr marL="609493" lvl="1" indent="-231606"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2560"/>
              <a:buFont typeface="Noto Sans Symbols"/>
              <a:buChar char="▪"/>
            </a:pPr>
            <a:r>
              <a:rPr lang="bg-BG" dirty="0" smtClean="0"/>
              <a:t>6</a:t>
            </a:r>
            <a:r>
              <a:rPr lang="en-US" dirty="0" smtClean="0"/>
              <a:t> </a:t>
            </a:r>
            <a:r>
              <a:rPr lang="en-US" dirty="0"/>
              <a:t>years of experience in software development</a:t>
            </a:r>
          </a:p>
          <a:p>
            <a:pPr marL="609493" lvl="1" indent="-231606"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2560"/>
              <a:buFont typeface="Noto Sans Symbols"/>
              <a:buChar char="▪"/>
            </a:pPr>
            <a:r>
              <a:rPr lang="bg-BG" dirty="0" smtClean="0"/>
              <a:t>2</a:t>
            </a:r>
            <a:r>
              <a:rPr lang="en-US" dirty="0" smtClean="0"/>
              <a:t> </a:t>
            </a:r>
            <a:r>
              <a:rPr lang="en-US" dirty="0"/>
              <a:t>years of Blockchain and Solidity experience</a:t>
            </a:r>
          </a:p>
          <a:p>
            <a:pPr marL="609493" lvl="1" indent="-231605"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2560"/>
              <a:buFont typeface="Noto Sans Symbols"/>
              <a:buChar char="▪"/>
            </a:pPr>
            <a:r>
              <a:rPr lang="en-US" dirty="0"/>
              <a:t>Co-Founder of </a:t>
            </a:r>
            <a:r>
              <a:rPr lang="en-US" dirty="0" err="1">
                <a:hlinkClick r:id="rId2"/>
              </a:rPr>
              <a:t>WeiChain</a:t>
            </a:r>
            <a:endParaRPr lang="en-US" dirty="0"/>
          </a:p>
          <a:p>
            <a:pPr marL="609493" lvl="1" indent="-231605"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2560"/>
              <a:buFont typeface="Noto Sans Symbols"/>
              <a:buChar char="▪"/>
            </a:pPr>
            <a:r>
              <a:rPr lang="en-US" dirty="0"/>
              <a:t>Blockchain Architect at </a:t>
            </a:r>
            <a:r>
              <a:rPr lang="en-US" dirty="0" err="1">
                <a:hlinkClick r:id="rId3"/>
              </a:rPr>
              <a:t>WeiDex</a:t>
            </a:r>
            <a:endParaRPr lang="en-US" dirty="0"/>
          </a:p>
          <a:p>
            <a:pPr>
              <a:buClr>
                <a:schemeClr val="tx1"/>
              </a:buClr>
            </a:pP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A47B63F-49C4-4FB7-8D7F-500A7F2AB1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000" dirty="0">
                <a:ea typeface="Calibri"/>
                <a:cs typeface="Calibri"/>
                <a:sym typeface="Calibri"/>
              </a:rPr>
              <a:t>Trainers Team</a:t>
            </a:r>
            <a:endParaRPr lang="en-US" sz="50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4DF8D33-4380-42F2-8C30-5840E64C9F3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lang="en-US" sz="10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2FF6CBA-5B0C-412C-8527-5F9AA92465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407" y="1399696"/>
            <a:ext cx="2847703" cy="2847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726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CE8D6A-B9D7-4603-86C1-9913335A521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5000" dirty="0"/>
              <a:t>Smart Contract Development with </a:t>
            </a:r>
            <a:br>
              <a:rPr lang="en-US" sz="5000" dirty="0"/>
            </a:br>
            <a:r>
              <a:rPr lang="en-US" sz="5000" dirty="0"/>
              <a:t>Solidity</a:t>
            </a:r>
            <a:r>
              <a:rPr lang="en-US" sz="5000" dirty="0">
                <a:ea typeface="Calibri"/>
                <a:cs typeface="Calibri"/>
                <a:sym typeface="Calibri"/>
              </a:rPr>
              <a:t>: More Details </a:t>
            </a:r>
            <a:endParaRPr lang="en-US" sz="50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0D45043-0A77-4D67-99B1-F4AD8D26253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14948" y="5854424"/>
            <a:ext cx="10958928" cy="499819"/>
          </a:xfrm>
        </p:spPr>
        <p:txBody>
          <a:bodyPr/>
          <a:lstStyle/>
          <a:p>
            <a:r>
              <a:rPr lang="en-US" sz="40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Duration, Languages, Technologies</a:t>
            </a:r>
            <a:endParaRPr lang="en-US" sz="4000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E86FA1-830F-49F3-9888-4CBB92873C1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0812" y="457200"/>
            <a:ext cx="4191000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600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50807F3-0706-4C35-9D23-028739165C3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304747" lvl="0" indent="-304747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3600"/>
              <a:buFont typeface="Noto Sans Symbols"/>
              <a:buChar char="▪"/>
            </a:pPr>
            <a:r>
              <a:rPr lang="en-US" sz="3600" dirty="0">
                <a:ea typeface="Calibri"/>
                <a:cs typeface="Calibri"/>
                <a:sym typeface="Calibri"/>
              </a:rPr>
              <a:t>Lessons: </a:t>
            </a:r>
            <a:r>
              <a:rPr lang="en-US" sz="3600" b="1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10 lectures (onsite + videos)</a:t>
            </a:r>
            <a:endParaRPr lang="en-US" b="1" dirty="0">
              <a:solidFill>
                <a:schemeClr val="bg1"/>
              </a:solidFill>
            </a:endParaRPr>
          </a:p>
          <a:p>
            <a:pPr marL="609493" lvl="1" indent="-297646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3600"/>
              <a:buFont typeface="Noto Sans Symbols"/>
              <a:buChar char="▪"/>
            </a:pPr>
            <a:r>
              <a:rPr lang="en-US" b="1" dirty="0">
                <a:solidFill>
                  <a:schemeClr val="bg1"/>
                </a:solidFill>
              </a:rPr>
              <a:t>Including p</a:t>
            </a:r>
            <a:r>
              <a:rPr lang="en-US" b="1" dirty="0">
                <a:solidFill>
                  <a:schemeClr val="bg1"/>
                </a:solidFill>
                <a:sym typeface="Calibri"/>
              </a:rPr>
              <a:t>ractical </a:t>
            </a:r>
            <a:r>
              <a:rPr lang="en-US" dirty="0">
                <a:sym typeface="Calibri"/>
              </a:rPr>
              <a:t>exercises</a:t>
            </a:r>
            <a:r>
              <a:rPr lang="en-US" b="1" dirty="0">
                <a:solidFill>
                  <a:schemeClr val="bg1"/>
                </a:solidFill>
                <a:sym typeface="Calibri"/>
              </a:rPr>
              <a:t> (in class)</a:t>
            </a:r>
            <a:endParaRPr lang="en-US" sz="2800" b="1" dirty="0">
              <a:solidFill>
                <a:schemeClr val="bg1"/>
              </a:solidFill>
            </a:endParaRPr>
          </a:p>
          <a:p>
            <a:pPr marL="304746" lvl="0" indent="-304746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3600"/>
              <a:buFont typeface="Noto Sans Symbols"/>
              <a:buChar char="▪"/>
            </a:pPr>
            <a:r>
              <a:rPr lang="en-US" sz="3600" dirty="0"/>
              <a:t>Project</a:t>
            </a:r>
            <a:r>
              <a:rPr lang="en-US" sz="3600" dirty="0">
                <a:ea typeface="Calibri"/>
                <a:cs typeface="Calibri"/>
                <a:sym typeface="Calibri"/>
              </a:rPr>
              <a:t> preparation: </a:t>
            </a:r>
            <a:r>
              <a:rPr lang="en-US" sz="3600" b="1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3 hours </a:t>
            </a:r>
            <a:r>
              <a:rPr lang="en-US" sz="3600" b="1" dirty="0">
                <a:solidFill>
                  <a:schemeClr val="bg1"/>
                </a:solidFill>
              </a:rPr>
              <a:t>(onsite) + at home</a:t>
            </a:r>
            <a:endParaRPr lang="en-US" b="1" dirty="0">
              <a:solidFill>
                <a:schemeClr val="bg1"/>
              </a:solidFill>
            </a:endParaRPr>
          </a:p>
          <a:p>
            <a:pPr marL="304747" lvl="0" indent="-304747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3600"/>
              <a:buFont typeface="Noto Sans Symbols"/>
              <a:buChar char="▪"/>
            </a:pPr>
            <a:r>
              <a:rPr lang="en-US" sz="3600" dirty="0">
                <a:ea typeface="Calibri"/>
                <a:cs typeface="Calibri"/>
                <a:sym typeface="Calibri"/>
              </a:rPr>
              <a:t>Schedule: </a:t>
            </a:r>
            <a:r>
              <a:rPr lang="en-US" sz="3600" b="1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Every Wednesday, January – April 2019</a:t>
            </a:r>
          </a:p>
          <a:p>
            <a:pPr marL="304746" lvl="0" indent="-304746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3600"/>
              <a:buFont typeface="Noto Sans Symbols"/>
              <a:buChar char="▪"/>
            </a:pPr>
            <a:r>
              <a:rPr lang="en-US" sz="3600" dirty="0"/>
              <a:t>Project defense</a:t>
            </a:r>
            <a:r>
              <a:rPr lang="en-US" sz="3600" dirty="0">
                <a:ea typeface="Calibri"/>
                <a:cs typeface="Calibri"/>
                <a:sym typeface="Calibri"/>
              </a:rPr>
              <a:t>:</a:t>
            </a:r>
            <a:r>
              <a:rPr lang="en-US" sz="3600" dirty="0"/>
              <a:t> </a:t>
            </a:r>
            <a:r>
              <a:rPr lang="en-US" sz="3600" b="1" dirty="0">
                <a:solidFill>
                  <a:schemeClr val="bg1"/>
                </a:solidFill>
              </a:rPr>
              <a:t>13 April 2019</a:t>
            </a:r>
            <a:endParaRPr lang="en-US" b="1" dirty="0">
              <a:solidFill>
                <a:schemeClr val="bg1"/>
              </a:solidFill>
            </a:endParaRPr>
          </a:p>
          <a:p>
            <a:pPr>
              <a:buClr>
                <a:schemeClr val="tx1"/>
              </a:buClr>
            </a:pP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A42A536-2243-4908-8FB9-72108495FE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000" dirty="0">
                <a:ea typeface="Calibri"/>
                <a:cs typeface="Calibri"/>
                <a:sym typeface="Calibri"/>
              </a:rPr>
              <a:t>Training Duration</a:t>
            </a:r>
            <a:endParaRPr lang="en-US" sz="50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2ECDCCB-06F1-4321-97A9-036D3E9F77F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lang="en-US" sz="10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" name="Shape 141">
            <a:extLst>
              <a:ext uri="{FF2B5EF4-FFF2-40B4-BE49-F238E27FC236}">
                <a16:creationId xmlns:a16="http://schemas.microsoft.com/office/drawing/2014/main" id="{AAB3869F-ECAE-4A89-A5A0-8CACD78CC2A4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981260" y="1479998"/>
            <a:ext cx="1727998" cy="172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60928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SoftUni3_1">
  <a:themeElements>
    <a:clrScheme name="Custom 2">
      <a:dk1>
        <a:srgbClr val="234465"/>
      </a:dk1>
      <a:lt1>
        <a:srgbClr val="FFA000"/>
      </a:lt1>
      <a:dk2>
        <a:srgbClr val="234465"/>
      </a:dk2>
      <a:lt2>
        <a:srgbClr val="FFFFFF"/>
      </a:lt2>
      <a:accent1>
        <a:srgbClr val="F7C86D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F2AC44"/>
      </a:hlink>
      <a:folHlink>
        <a:srgbClr val="F6C781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3_1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Tech_16x9">
      <a:dk1>
        <a:srgbClr val="000000"/>
      </a:dk1>
      <a:lt1>
        <a:srgbClr val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467</TotalTime>
  <Words>522</Words>
  <Application>Microsoft Office PowerPoint</Application>
  <PresentationFormat>Custom</PresentationFormat>
  <Paragraphs>141</Paragraphs>
  <Slides>25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3" baseType="lpstr">
      <vt:lpstr>맑은 고딕</vt:lpstr>
      <vt:lpstr>Arial</vt:lpstr>
      <vt:lpstr>Calibri</vt:lpstr>
      <vt:lpstr>Consolas</vt:lpstr>
      <vt:lpstr>Noto Sans Symbols</vt:lpstr>
      <vt:lpstr>Wingdings</vt:lpstr>
      <vt:lpstr>Wingdings 2</vt:lpstr>
      <vt:lpstr>1_SoftUni3_1</vt:lpstr>
      <vt:lpstr>Smart contract development  with solidity</vt:lpstr>
      <vt:lpstr>Table of Contents</vt:lpstr>
      <vt:lpstr>PowerPoint Presentation</vt:lpstr>
      <vt:lpstr>Smart Contract Development with Solidity –  Course Program</vt:lpstr>
      <vt:lpstr>Smart Contract Development with Solidity –  Course Program</vt:lpstr>
      <vt:lpstr>PowerPoint Presentation</vt:lpstr>
      <vt:lpstr>Trainers Team</vt:lpstr>
      <vt:lpstr>PowerPoint Presentation</vt:lpstr>
      <vt:lpstr>Training Duration</vt:lpstr>
      <vt:lpstr>Why English?</vt:lpstr>
      <vt:lpstr>PowerPoint Presentation</vt:lpstr>
      <vt:lpstr>Scoring System</vt:lpstr>
      <vt:lpstr>Smart Contract Development with Solidity  Project</vt:lpstr>
      <vt:lpstr>Homework Assignments</vt:lpstr>
      <vt:lpstr>PowerPoint Presentation</vt:lpstr>
      <vt:lpstr>PF Course Web Site, Forum and FB Group</vt:lpstr>
      <vt:lpstr>Course Slides and Videos</vt:lpstr>
      <vt:lpstr>Software University Learning System (SULS)</vt:lpstr>
      <vt:lpstr>Required Software</vt:lpstr>
      <vt:lpstr>Summary </vt:lpstr>
      <vt:lpstr>PowerPoint Presentation</vt:lpstr>
      <vt:lpstr>SoftUni Diamond Partners</vt:lpstr>
      <vt:lpstr>SoftUni Organizational Partners</vt:lpstr>
      <vt:lpstr>License</vt:lpstr>
      <vt:lpstr>Trainings @ Software University (SoftUni)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 contract development with solidity</dc:title>
  <cp:lastModifiedBy>Красимир Райков</cp:lastModifiedBy>
  <cp:revision>25</cp:revision>
  <dcterms:modified xsi:type="dcterms:W3CDTF">2019-01-30T14:34:24Z</dcterms:modified>
</cp:coreProperties>
</file>